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sldIdLst>
    <p:sldId id="301" r:id="rId2"/>
    <p:sldId id="302" r:id="rId3"/>
    <p:sldId id="262" r:id="rId4"/>
    <p:sldId id="263" r:id="rId5"/>
    <p:sldId id="270" r:id="rId6"/>
    <p:sldId id="264" r:id="rId7"/>
    <p:sldId id="265" r:id="rId8"/>
    <p:sldId id="294" r:id="rId9"/>
    <p:sldId id="269" r:id="rId10"/>
    <p:sldId id="271" r:id="rId11"/>
    <p:sldId id="299" r:id="rId12"/>
    <p:sldId id="295" r:id="rId13"/>
    <p:sldId id="280" r:id="rId14"/>
    <p:sldId id="290" r:id="rId15"/>
    <p:sldId id="303" r:id="rId16"/>
    <p:sldId id="272" r:id="rId17"/>
    <p:sldId id="276" r:id="rId18"/>
    <p:sldId id="284" r:id="rId19"/>
    <p:sldId id="285" r:id="rId20"/>
    <p:sldId id="281" r:id="rId21"/>
    <p:sldId id="277" r:id="rId22"/>
    <p:sldId id="304" r:id="rId23"/>
    <p:sldId id="260" r:id="rId24"/>
    <p:sldId id="291" r:id="rId25"/>
    <p:sldId id="292" r:id="rId26"/>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608" y="-57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44105732-C9E3-44A7-BFA4-016BC85294D2}" type="datetimeFigureOut">
              <a:rPr lang="en-US" smtClean="0"/>
              <a:t>3/11/15</a:t>
            </a:fld>
            <a:endParaRPr lang="en-US"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dirty="0"/>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F6C5CA98-35BC-4CC8-8515-546503B604BF}" type="slidenum">
              <a:rPr lang="en-US" smtClean="0"/>
              <a:t>‹#›</a:t>
            </a:fld>
            <a:endParaRPr lang="en-US" dirty="0"/>
          </a:p>
        </p:txBody>
      </p:sp>
    </p:spTree>
    <p:extLst>
      <p:ext uri="{BB962C8B-B14F-4D97-AF65-F5344CB8AC3E}">
        <p14:creationId xmlns:p14="http://schemas.microsoft.com/office/powerpoint/2010/main" val="607551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53987FA6-6FAA-44D4-AEDA-88960ABCD7CF}" type="slidenum">
              <a:rPr lang="en-US" smtClean="0"/>
              <a:pPr/>
              <a:t>1</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txBox="1">
            <a:spLocks noGrp="1" noChangeArrowheads="1"/>
          </p:cNvSpPr>
          <p:nvPr/>
        </p:nvSpPr>
        <p:spPr bwMode="auto">
          <a:xfrm>
            <a:off x="3928450" y="8757579"/>
            <a:ext cx="3004199" cy="461010"/>
          </a:xfrm>
          <a:prstGeom prst="rect">
            <a:avLst/>
          </a:prstGeom>
          <a:noFill/>
          <a:ln w="9525">
            <a:noFill/>
            <a:miter lim="800000"/>
            <a:headEnd/>
            <a:tailEnd/>
          </a:ln>
        </p:spPr>
        <p:txBody>
          <a:bodyPr lIns="91656" tIns="45829" rIns="91656" bIns="45829" anchor="b"/>
          <a:lstStyle/>
          <a:p>
            <a:pPr algn="r" defTabSz="917572"/>
            <a:fld id="{0FDB5286-4BD2-40AA-A090-D11441AB9139}" type="slidenum">
              <a:rPr lang="en-US" sz="1200"/>
              <a:pPr algn="r" defTabSz="917572"/>
              <a:t>2</a:t>
            </a:fld>
            <a:endParaRPr lang="en-US" sz="1200"/>
          </a:p>
        </p:txBody>
      </p:sp>
      <p:sp>
        <p:nvSpPr>
          <p:cNvPr id="22530" name="Rectangle 2"/>
          <p:cNvSpPr>
            <a:spLocks noGrp="1" noRot="1" noChangeAspect="1" noChangeArrowheads="1" noTextEdit="1"/>
          </p:cNvSpPr>
          <p:nvPr>
            <p:ph type="sldImg"/>
          </p:nvPr>
        </p:nvSpPr>
        <p:spPr>
          <a:xfrm>
            <a:off x="1163638" y="693738"/>
            <a:ext cx="4608512" cy="3455987"/>
          </a:xfrm>
          <a:ln/>
        </p:spPr>
      </p:sp>
      <p:sp>
        <p:nvSpPr>
          <p:cNvPr id="22531" name="Rectangle 3"/>
          <p:cNvSpPr>
            <a:spLocks noGrp="1" noChangeArrowheads="1"/>
          </p:cNvSpPr>
          <p:nvPr>
            <p:ph type="body" idx="1"/>
          </p:nvPr>
        </p:nvSpPr>
        <p:spPr>
          <a:xfrm>
            <a:off x="692799" y="4381207"/>
            <a:ext cx="5548603" cy="4145866"/>
          </a:xfrm>
          <a:noFill/>
          <a:ln/>
        </p:spPr>
        <p:txBody>
          <a:bodyPr lIns="91656" tIns="45829" rIns="91656" bIns="45829"/>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fld id="{AB6D945F-7A62-4FFF-B7D5-EDD519171084}" type="datetime1">
              <a:rPr lang="en-US" smtClean="0"/>
              <a:t>3/11/15</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tabLst/>
              <a:defRPr>
                <a:solidFill>
                  <a:schemeClr val="tx2"/>
                </a:solidFill>
              </a:defRPr>
            </a:lvl1pPr>
          </a:lstStyle>
          <a:p>
            <a:endParaRPr lang="en-US" dirty="0"/>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6371360-A4B2-4FED-AF47-D5D5BAF467BE}"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fld id="{5798916E-FD2A-4EAF-9D15-05C2D6AEDD34}" type="datetime1">
              <a:rPr lang="en-US" smtClean="0"/>
              <a:t>3/11/15</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lgn="r">
              <a:tabLst/>
              <a:defRPr/>
            </a:lvl1pPr>
          </a:lstStyle>
          <a:p>
            <a:endParaRPr lang="en-US" dirty="0"/>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fld id="{56371360-A4B2-4FED-AF47-D5D5BAF467B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1625" y="228600"/>
            <a:ext cx="8540750" cy="5870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304800" y="6245225"/>
            <a:ext cx="2286000" cy="476250"/>
          </a:xfrm>
        </p:spPr>
        <p:txBody>
          <a:bodyPr/>
          <a:lstStyle>
            <a:lvl1pPr>
              <a:defRPr/>
            </a:lvl1pPr>
          </a:lstStyle>
          <a:p>
            <a:fld id="{1AE92C8B-6E4C-480F-871F-0C7498027695}" type="datetime1">
              <a:rPr lang="en-US" smtClean="0"/>
              <a:t>3/11/15</a:t>
            </a:fld>
            <a:endParaRPr lang="en-US" dirty="0"/>
          </a:p>
        </p:txBody>
      </p:sp>
      <p:sp>
        <p:nvSpPr>
          <p:cNvPr id="4" name="Footer Placeholder 3"/>
          <p:cNvSpPr>
            <a:spLocks noGrp="1"/>
          </p:cNvSpPr>
          <p:nvPr>
            <p:ph type="ftr" sz="quarter" idx="11"/>
          </p:nvPr>
        </p:nvSpPr>
        <p:spPr>
          <a:xfrm>
            <a:off x="3124200" y="6245225"/>
            <a:ext cx="2895600" cy="476250"/>
          </a:xfrm>
        </p:spPr>
        <p:txBody>
          <a:bodyPr/>
          <a:lstStyle>
            <a:lvl1pPr algn="r">
              <a:tabLst/>
              <a:defRPr/>
            </a:lvl1pPr>
          </a:lstStyle>
          <a:p>
            <a:endParaRPr lang="en-US" dirty="0"/>
          </a:p>
        </p:txBody>
      </p:sp>
      <p:sp>
        <p:nvSpPr>
          <p:cNvPr id="5" name="Slide Number Placeholder 4"/>
          <p:cNvSpPr>
            <a:spLocks noGrp="1"/>
          </p:cNvSpPr>
          <p:nvPr>
            <p:ph type="sldNum" sz="quarter" idx="12"/>
          </p:nvPr>
        </p:nvSpPr>
        <p:spPr>
          <a:xfrm>
            <a:off x="6553200" y="6245225"/>
            <a:ext cx="2286000" cy="476250"/>
          </a:xfrm>
        </p:spPr>
        <p:txBody>
          <a:bodyPr/>
          <a:lstStyle>
            <a:lvl1pPr>
              <a:defRPr/>
            </a:lvl1pPr>
          </a:lstStyle>
          <a:p>
            <a:fld id="{56371360-A4B2-4FED-AF47-D5D5BAF467BE}" type="slidenum">
              <a:rPr lang="en-US" smtClean="0"/>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76400"/>
            <a:ext cx="4194175" cy="2135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63988"/>
            <a:ext cx="4194175" cy="2135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545263" y="6245225"/>
            <a:ext cx="2286000" cy="476250"/>
          </a:xfrm>
        </p:spPr>
        <p:txBody>
          <a:bodyPr/>
          <a:lstStyle>
            <a:lvl1pPr>
              <a:defRPr/>
            </a:lvl1pPr>
          </a:lstStyle>
          <a:p>
            <a:fld id="{1AE92C8B-6E4C-480F-871F-0C7498027695}" type="datetime1">
              <a:rPr lang="en-US" smtClean="0"/>
              <a:t>3/11/15</a:t>
            </a:fld>
            <a:endParaRPr lang="en-US" dirty="0"/>
          </a:p>
        </p:txBody>
      </p:sp>
      <p:sp>
        <p:nvSpPr>
          <p:cNvPr id="7" name="Footer Placeholder 6"/>
          <p:cNvSpPr>
            <a:spLocks noGrp="1"/>
          </p:cNvSpPr>
          <p:nvPr>
            <p:ph type="ftr" sz="quarter" idx="11"/>
          </p:nvPr>
        </p:nvSpPr>
        <p:spPr>
          <a:xfrm>
            <a:off x="304800" y="6245225"/>
            <a:ext cx="2895600" cy="476250"/>
          </a:xfrm>
        </p:spPr>
        <p:txBody>
          <a:bodyPr/>
          <a:lstStyle>
            <a:lvl1pPr algn="l">
              <a:tabLst/>
              <a:defRPr/>
            </a:lvl1pPr>
          </a:lstStyle>
          <a:p>
            <a:endParaRPr lang="en-US" dirty="0"/>
          </a:p>
        </p:txBody>
      </p:sp>
      <p:sp>
        <p:nvSpPr>
          <p:cNvPr id="8" name="Slide Number Placeholder 7"/>
          <p:cNvSpPr>
            <a:spLocks noGrp="1"/>
          </p:cNvSpPr>
          <p:nvPr>
            <p:ph type="sldNum" sz="quarter" idx="12"/>
          </p:nvPr>
        </p:nvSpPr>
        <p:spPr>
          <a:xfrm>
            <a:off x="0" y="993775"/>
            <a:ext cx="460375" cy="315913"/>
          </a:xfrm>
        </p:spPr>
        <p:txBody>
          <a:bodyPr/>
          <a:lstStyle>
            <a:lvl1pPr>
              <a:defRPr/>
            </a:lvl1pPr>
          </a:lstStyle>
          <a:p>
            <a:fld id="{56371360-A4B2-4FED-AF47-D5D5BAF467BE}" type="slidenum">
              <a:rPr lang="en-US" smtClean="0"/>
              <a:pPr/>
              <a:t>‹#›</a:t>
            </a:fld>
            <a:endParaRPr lang="en-US" dirty="0"/>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4" name="Rectangle 7"/>
          <p:cNvSpPr/>
          <p:nvPr/>
        </p:nvSpPr>
        <p:spPr>
          <a:xfrm>
            <a:off x="0" y="990600"/>
            <a:ext cx="533400" cy="284163"/>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a:effectLst>
                <a:outerShdw blurRad="38100" dist="38100" dir="2700000" algn="tl">
                  <a:srgbClr val="000000">
                    <a:alpha val="43137"/>
                  </a:srgbClr>
                </a:outerShdw>
              </a:effectLst>
            </a:endParaRPr>
          </a:p>
        </p:txBody>
      </p:sp>
      <p:sp>
        <p:nvSpPr>
          <p:cNvPr id="5" name="Rectangle 8"/>
          <p:cNvSpPr/>
          <p:nvPr/>
        </p:nvSpPr>
        <p:spPr>
          <a:xfrm>
            <a:off x="590550" y="990600"/>
            <a:ext cx="8553450" cy="2825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a:effectLst>
                <a:outerShdw blurRad="38100" dist="38100" dir="2700000" algn="tl">
                  <a:srgbClr val="000000">
                    <a:alpha val="43137"/>
                  </a:srgbClr>
                </a:outerShdw>
              </a:effectLst>
            </a:endParaRPr>
          </a:p>
        </p:txBody>
      </p:sp>
      <p:sp>
        <p:nvSpPr>
          <p:cNvPr id="2" name="Title 1"/>
          <p:cNvSpPr>
            <a:spLocks noGrp="1"/>
          </p:cNvSpPr>
          <p:nvPr>
            <p:ph type="title"/>
          </p:nvPr>
        </p:nvSpPr>
        <p:spPr>
          <a:xfrm>
            <a:off x="612648" y="228600"/>
            <a:ext cx="8153400" cy="609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295400"/>
            <a:ext cx="81534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4"/>
          <p:cNvSpPr>
            <a:spLocks noGrp="1"/>
          </p:cNvSpPr>
          <p:nvPr>
            <p:ph type="ftr" sz="quarter" idx="10"/>
          </p:nvPr>
        </p:nvSpPr>
        <p:spPr/>
        <p:txBody>
          <a:bodyPr/>
          <a:lstStyle>
            <a:lvl1pPr algn="l" rtl="0" eaLnBrk="1" fontAlgn="base" latinLnBrk="0" hangingPunct="1">
              <a:lnSpc>
                <a:spcPct val="80000"/>
              </a:lnSpc>
              <a:spcBef>
                <a:spcPct val="20000"/>
              </a:spcBef>
              <a:spcAft>
                <a:spcPct val="0"/>
              </a:spcAft>
              <a:buClr>
                <a:schemeClr val="hlink"/>
              </a:buClr>
              <a:buFont typeface="Wingdings" pitchFamily="2" charset="2"/>
              <a:tabLst>
                <a:tab pos="5203825" algn="r"/>
              </a:tabLst>
              <a:defRPr kumimoji="0" lang="en-US" sz="1400" kern="1200">
                <a:solidFill>
                  <a:schemeClr val="tx2"/>
                </a:solidFill>
                <a:effectLst>
                  <a:outerShdw blurRad="38100" dist="38100" dir="2700000" algn="tl">
                    <a:srgbClr val="000000">
                      <a:alpha val="43137"/>
                    </a:srgbClr>
                  </a:outerShdw>
                </a:effectLst>
                <a:latin typeface="Arial" pitchFamily="34" charset="0"/>
                <a:ea typeface="+mn-ea"/>
                <a:cs typeface="+mn-cs"/>
              </a:defRPr>
            </a:lvl1pPr>
          </a:lstStyle>
          <a:p>
            <a:endParaRPr lang="en-US" dirty="0"/>
          </a:p>
        </p:txBody>
      </p:sp>
      <p:sp>
        <p:nvSpPr>
          <p:cNvPr id="7" name="Slide Number Placeholder 5"/>
          <p:cNvSpPr>
            <a:spLocks noGrp="1"/>
          </p:cNvSpPr>
          <p:nvPr>
            <p:ph type="sldNum" sz="quarter" idx="11"/>
          </p:nvPr>
        </p:nvSpPr>
        <p:spPr>
          <a:xfrm>
            <a:off x="0" y="1011238"/>
            <a:ext cx="533400" cy="244475"/>
          </a:xfrm>
        </p:spPr>
        <p:txBody>
          <a:bodyPr/>
          <a:lstStyle>
            <a:lvl1pPr>
              <a:defRPr>
                <a:solidFill>
                  <a:srgbClr val="FFFFFF"/>
                </a:solidFill>
              </a:defRPr>
            </a:lvl1pPr>
          </a:lstStyle>
          <a:p>
            <a:fld id="{56371360-A4B2-4FED-AF47-D5D5BAF467BE}" type="slidenum">
              <a:rPr lang="en-US" smtClean="0"/>
              <a:t>‹#›</a:t>
            </a:fld>
            <a:endParaRPr lang="en-US" dirty="0"/>
          </a:p>
        </p:txBody>
      </p:sp>
    </p:spTree>
    <p:extLst>
      <p:ext uri="{BB962C8B-B14F-4D97-AF65-F5344CB8AC3E}">
        <p14:creationId xmlns:p14="http://schemas.microsoft.com/office/powerpoint/2010/main" val="1973494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Slide Number Placeholder 12"/>
          <p:cNvSpPr>
            <a:spLocks noGrp="1"/>
          </p:cNvSpPr>
          <p:nvPr>
            <p:ph type="sldNum" sz="quarter" idx="10"/>
          </p:nvPr>
        </p:nvSpPr>
        <p:spPr>
          <a:xfrm>
            <a:off x="0" y="1752600"/>
            <a:ext cx="1295400" cy="701675"/>
          </a:xfrm>
        </p:spPr>
        <p:txBody>
          <a:bodyPr>
            <a:noAutofit/>
          </a:bodyPr>
          <a:lstStyle>
            <a:lvl1pPr>
              <a:defRPr sz="2400">
                <a:solidFill>
                  <a:srgbClr val="FFFFFF"/>
                </a:solidFill>
              </a:defRPr>
            </a:lvl1pPr>
          </a:lstStyle>
          <a:p>
            <a:fld id="{56371360-A4B2-4FED-AF47-D5D5BAF467BE}" type="slidenum">
              <a:rPr lang="en-US" smtClean="0"/>
              <a:t>‹#›</a:t>
            </a:fld>
            <a:endParaRPr lang="en-US" dirty="0"/>
          </a:p>
        </p:txBody>
      </p:sp>
      <p:sp>
        <p:nvSpPr>
          <p:cNvPr id="8" name="Footer Placeholder 4"/>
          <p:cNvSpPr>
            <a:spLocks noGrp="1"/>
          </p:cNvSpPr>
          <p:nvPr>
            <p:ph type="ftr" sz="quarter" idx="11"/>
          </p:nvPr>
        </p:nvSpPr>
        <p:spPr>
          <a:xfrm>
            <a:off x="609600" y="6248400"/>
            <a:ext cx="5421313" cy="365125"/>
          </a:xfrm>
        </p:spPr>
        <p:txBody>
          <a:bodyPr/>
          <a:lstStyle>
            <a:lvl1pPr algn="l" rtl="0" eaLnBrk="1" fontAlgn="base" latinLnBrk="0" hangingPunct="1">
              <a:lnSpc>
                <a:spcPct val="80000"/>
              </a:lnSpc>
              <a:spcBef>
                <a:spcPct val="20000"/>
              </a:spcBef>
              <a:spcAft>
                <a:spcPct val="0"/>
              </a:spcAft>
              <a:buClr>
                <a:schemeClr val="hlink"/>
              </a:buClr>
              <a:buFont typeface="Wingdings" pitchFamily="2" charset="2"/>
              <a:tabLst/>
              <a:defRPr kumimoji="0" lang="en-US" sz="1400" kern="1200">
                <a:solidFill>
                  <a:schemeClr val="tx2"/>
                </a:solidFill>
                <a:effectLst>
                  <a:outerShdw blurRad="38100" dist="38100" dir="2700000" algn="tl">
                    <a:srgbClr val="000000">
                      <a:alpha val="43137"/>
                    </a:srgbClr>
                  </a:outerShdw>
                </a:effectLst>
                <a:latin typeface="Arial" pitchFamily="34" charset="0"/>
                <a:ea typeface="+mn-ea"/>
                <a:cs typeface="+mn-cs"/>
              </a:defRPr>
            </a:lvl1p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371600"/>
            <a:ext cx="3886200" cy="47899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371600"/>
            <a:ext cx="3886200" cy="47899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9"/>
          <p:cNvSpPr>
            <a:spLocks noGrp="1"/>
          </p:cNvSpPr>
          <p:nvPr>
            <p:ph type="sldNum" sz="quarter" idx="10"/>
          </p:nvPr>
        </p:nvSpPr>
        <p:spPr/>
        <p:txBody>
          <a:bodyPr rtlCol="0"/>
          <a:lstStyle>
            <a:lvl1pPr>
              <a:defRPr/>
            </a:lvl1pPr>
          </a:lstStyle>
          <a:p>
            <a:fld id="{56371360-A4B2-4FED-AF47-D5D5BAF467BE}" type="slidenum">
              <a:rPr lang="en-US" smtClean="0"/>
              <a:t>‹#›</a:t>
            </a:fld>
            <a:endParaRPr lang="en-US" dirty="0"/>
          </a:p>
        </p:txBody>
      </p:sp>
      <p:sp>
        <p:nvSpPr>
          <p:cNvPr id="6" name="Footer Placeholder 4"/>
          <p:cNvSpPr>
            <a:spLocks noGrp="1"/>
          </p:cNvSpPr>
          <p:nvPr>
            <p:ph type="ftr" sz="quarter" idx="11"/>
          </p:nvPr>
        </p:nvSpPr>
        <p:spPr>
          <a:xfrm>
            <a:off x="609600" y="6248400"/>
            <a:ext cx="5421313" cy="365125"/>
          </a:xfrm>
        </p:spPr>
        <p:txBody>
          <a:bodyPr/>
          <a:lstStyle>
            <a:lvl1pPr algn="l" rtl="0" eaLnBrk="1" fontAlgn="base" latinLnBrk="0" hangingPunct="1">
              <a:lnSpc>
                <a:spcPct val="80000"/>
              </a:lnSpc>
              <a:spcBef>
                <a:spcPct val="20000"/>
              </a:spcBef>
              <a:spcAft>
                <a:spcPct val="0"/>
              </a:spcAft>
              <a:buClr>
                <a:schemeClr val="hlink"/>
              </a:buClr>
              <a:buFont typeface="Wingdings" pitchFamily="2" charset="2"/>
              <a:tabLst>
                <a:tab pos="5203825" algn="r"/>
              </a:tabLst>
              <a:defRPr kumimoji="0" lang="en-US" sz="1400" kern="1200">
                <a:solidFill>
                  <a:schemeClr val="tx2"/>
                </a:solidFill>
                <a:effectLst>
                  <a:outerShdw blurRad="38100" dist="38100" dir="2700000" algn="tl">
                    <a:srgbClr val="000000">
                      <a:alpha val="43137"/>
                    </a:srgbClr>
                  </a:outerShdw>
                </a:effectLst>
                <a:latin typeface="Arial" pitchFamily="34" charset="0"/>
                <a:ea typeface="+mn-ea"/>
                <a:cs typeface="+mn-cs"/>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685800"/>
          </a:xfrm>
        </p:spPr>
        <p:txBody>
          <a:bodyP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133600"/>
            <a:ext cx="38862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133600"/>
            <a:ext cx="38862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371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371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fld id="{0075AAF8-211A-4934-BDF3-14B8CD5DC097}" type="datetime1">
              <a:rPr lang="en-US" smtClean="0"/>
              <a:t>3/11/15</a:t>
            </a:fld>
            <a:endParaRPr lang="en-US" dirty="0"/>
          </a:p>
        </p:txBody>
      </p:sp>
      <p:sp>
        <p:nvSpPr>
          <p:cNvPr id="8" name="Slide Number Placeholder 11"/>
          <p:cNvSpPr>
            <a:spLocks noGrp="1"/>
          </p:cNvSpPr>
          <p:nvPr>
            <p:ph type="sldNum" sz="quarter" idx="11"/>
          </p:nvPr>
        </p:nvSpPr>
        <p:spPr/>
        <p:txBody>
          <a:bodyPr rtlCol="0"/>
          <a:lstStyle>
            <a:lvl1pPr>
              <a:defRPr/>
            </a:lvl1pPr>
          </a:lstStyle>
          <a:p>
            <a:fld id="{56371360-A4B2-4FED-AF47-D5D5BAF467BE}" type="slidenum">
              <a:rPr lang="en-US" smtClean="0"/>
              <a:t>‹#›</a:t>
            </a:fld>
            <a:endParaRPr lang="en-US" dirty="0"/>
          </a:p>
        </p:txBody>
      </p:sp>
      <p:sp>
        <p:nvSpPr>
          <p:cNvPr id="9" name="Footer Placeholder 4"/>
          <p:cNvSpPr>
            <a:spLocks noGrp="1"/>
          </p:cNvSpPr>
          <p:nvPr>
            <p:ph type="ftr" sz="quarter" idx="12"/>
          </p:nvPr>
        </p:nvSpPr>
        <p:spPr>
          <a:xfrm>
            <a:off x="609600" y="6248400"/>
            <a:ext cx="5421313" cy="365125"/>
          </a:xfrm>
        </p:spPr>
        <p:txBody>
          <a:bodyPr/>
          <a:lstStyle>
            <a:lvl1pPr algn="l" rtl="0" eaLnBrk="1" fontAlgn="base" latinLnBrk="0" hangingPunct="1">
              <a:lnSpc>
                <a:spcPct val="80000"/>
              </a:lnSpc>
              <a:spcBef>
                <a:spcPct val="20000"/>
              </a:spcBef>
              <a:spcAft>
                <a:spcPct val="0"/>
              </a:spcAft>
              <a:buClr>
                <a:schemeClr val="hlink"/>
              </a:buClr>
              <a:buFont typeface="Wingdings" pitchFamily="2" charset="2"/>
              <a:tabLst>
                <a:tab pos="5203825" algn="r"/>
              </a:tabLst>
              <a:defRPr kumimoji="0" lang="en-US" sz="1400" kern="1200">
                <a:solidFill>
                  <a:schemeClr val="tx2"/>
                </a:solidFill>
                <a:effectLst>
                  <a:outerShdw blurRad="38100" dist="38100" dir="2700000" algn="tl">
                    <a:srgbClr val="000000">
                      <a:alpha val="43137"/>
                    </a:srgbClr>
                  </a:outerShdw>
                </a:effectLst>
                <a:latin typeface="Arial" pitchFamily="34" charset="0"/>
                <a:ea typeface="+mn-ea"/>
                <a:cs typeface="+mn-cs"/>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7"/>
          <p:cNvSpPr/>
          <p:nvPr/>
        </p:nvSpPr>
        <p:spPr>
          <a:xfrm>
            <a:off x="0" y="990600"/>
            <a:ext cx="533400" cy="284163"/>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4" name="Rectangle 8"/>
          <p:cNvSpPr/>
          <p:nvPr/>
        </p:nvSpPr>
        <p:spPr>
          <a:xfrm>
            <a:off x="590550" y="990600"/>
            <a:ext cx="8553450" cy="2825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0"/>
          </p:nvPr>
        </p:nvSpPr>
        <p:spPr>
          <a:xfrm>
            <a:off x="0" y="1011238"/>
            <a:ext cx="533400" cy="244475"/>
          </a:xfrm>
        </p:spPr>
        <p:txBody>
          <a:bodyPr/>
          <a:lstStyle>
            <a:lvl1pPr>
              <a:defRPr>
                <a:solidFill>
                  <a:srgbClr val="FFFFFF"/>
                </a:solidFill>
              </a:defRPr>
            </a:lvl1pPr>
          </a:lstStyle>
          <a:p>
            <a:fld id="{56371360-A4B2-4FED-AF47-D5D5BAF467BE}" type="slidenum">
              <a:rPr lang="en-US" smtClean="0"/>
              <a:t>‹#›</a:t>
            </a:fld>
            <a:endParaRPr lang="en-US" dirty="0"/>
          </a:p>
        </p:txBody>
      </p:sp>
      <p:sp>
        <p:nvSpPr>
          <p:cNvPr id="6" name="Footer Placeholder 4"/>
          <p:cNvSpPr>
            <a:spLocks noGrp="1"/>
          </p:cNvSpPr>
          <p:nvPr>
            <p:ph type="ftr" sz="quarter" idx="11"/>
          </p:nvPr>
        </p:nvSpPr>
        <p:spPr>
          <a:xfrm>
            <a:off x="609600" y="6248400"/>
            <a:ext cx="5421313" cy="365125"/>
          </a:xfrm>
        </p:spPr>
        <p:txBody>
          <a:bodyPr wrap="square" lIns="91440" tIns="45720" rIns="91440" bIns="45720" numCol="1" anchorCtr="0" compatLnSpc="1">
            <a:prstTxWarp prst="textNoShape">
              <a:avLst/>
            </a:prstTxWarp>
          </a:bodyPr>
          <a:lstStyle>
            <a:lvl1pPr>
              <a:tabLst/>
              <a:defRPr i="1">
                <a:effectLst>
                  <a:outerShdw blurRad="38100" dist="38100" dir="2700000" algn="tl">
                    <a:srgbClr val="C0C0C0"/>
                  </a:outerShdw>
                </a:effectLst>
                <a:latin typeface="Arial" charset="0"/>
                <a:cs typeface="Arial" charset="0"/>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2EEC432-CF34-4E14-B726-8F4CC0E03BC9}" type="datetime1">
              <a:rPr lang="en-US" smtClean="0"/>
              <a:t>3/11/15</a:t>
            </a:fld>
            <a:endParaRPr lang="en-US" dirty="0"/>
          </a:p>
        </p:txBody>
      </p:sp>
      <p:sp>
        <p:nvSpPr>
          <p:cNvPr id="3" name="Slide Number Placeholder 3"/>
          <p:cNvSpPr>
            <a:spLocks noGrp="1"/>
          </p:cNvSpPr>
          <p:nvPr>
            <p:ph type="sldNum" sz="quarter" idx="11"/>
          </p:nvPr>
        </p:nvSpPr>
        <p:spPr>
          <a:xfrm>
            <a:off x="0" y="6248400"/>
            <a:ext cx="533400" cy="381000"/>
          </a:xfrm>
        </p:spPr>
        <p:txBody>
          <a:bodyPr/>
          <a:lstStyle>
            <a:lvl1pPr>
              <a:defRPr>
                <a:solidFill>
                  <a:schemeClr val="tx2"/>
                </a:solidFill>
              </a:defRPr>
            </a:lvl1pPr>
          </a:lstStyle>
          <a:p>
            <a:fld id="{56371360-A4B2-4FED-AF47-D5D5BAF467BE}" type="slidenum">
              <a:rPr lang="en-US" smtClean="0"/>
              <a:t>‹#›</a:t>
            </a:fld>
            <a:endParaRPr lang="en-US" dirty="0"/>
          </a:p>
        </p:txBody>
      </p:sp>
      <p:sp>
        <p:nvSpPr>
          <p:cNvPr id="4" name="Footer Placeholder 4"/>
          <p:cNvSpPr>
            <a:spLocks noGrp="1"/>
          </p:cNvSpPr>
          <p:nvPr>
            <p:ph type="ftr" sz="quarter" idx="12"/>
          </p:nvPr>
        </p:nvSpPr>
        <p:spPr>
          <a:xfrm>
            <a:off x="609600" y="6248400"/>
            <a:ext cx="5421313" cy="365125"/>
          </a:xfrm>
        </p:spPr>
        <p:txBody>
          <a:bodyPr/>
          <a:lstStyle>
            <a:lvl1pPr algn="l" rtl="0" eaLnBrk="1" fontAlgn="base" latinLnBrk="0" hangingPunct="1">
              <a:lnSpc>
                <a:spcPct val="80000"/>
              </a:lnSpc>
              <a:spcBef>
                <a:spcPct val="20000"/>
              </a:spcBef>
              <a:spcAft>
                <a:spcPct val="0"/>
              </a:spcAft>
              <a:buClr>
                <a:schemeClr val="hlink"/>
              </a:buClr>
              <a:buFont typeface="Wingdings" pitchFamily="2" charset="2"/>
              <a:tabLst>
                <a:tab pos="5203825" algn="r"/>
              </a:tabLst>
              <a:defRPr kumimoji="0" lang="en-US" sz="1400" kern="1200">
                <a:solidFill>
                  <a:schemeClr val="tx2"/>
                </a:solidFill>
                <a:effectLst>
                  <a:outerShdw blurRad="38100" dist="38100" dir="2700000" algn="tl">
                    <a:srgbClr val="000000">
                      <a:alpha val="43137"/>
                    </a:srgbClr>
                  </a:outerShdw>
                </a:effectLst>
                <a:latin typeface="Arial" pitchFamily="34" charset="0"/>
                <a:ea typeface="+mn-ea"/>
                <a:cs typeface="+mn-cs"/>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76200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378169"/>
            <a:ext cx="1600200" cy="4717831"/>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371600"/>
            <a:ext cx="64008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362430D-5B8F-4DEB-9C54-4AA09C9A29BE}" type="datetime1">
              <a:rPr lang="en-US" smtClean="0"/>
              <a:t>3/11/15</a:t>
            </a:fld>
            <a:endParaRPr lang="en-US" dirty="0"/>
          </a:p>
        </p:txBody>
      </p:sp>
      <p:sp>
        <p:nvSpPr>
          <p:cNvPr id="6" name="Slide Number Placeholder 6"/>
          <p:cNvSpPr>
            <a:spLocks noGrp="1"/>
          </p:cNvSpPr>
          <p:nvPr>
            <p:ph type="sldNum" sz="quarter" idx="11"/>
          </p:nvPr>
        </p:nvSpPr>
        <p:spPr/>
        <p:txBody>
          <a:bodyPr/>
          <a:lstStyle>
            <a:lvl1pPr>
              <a:defRPr>
                <a:solidFill>
                  <a:srgbClr val="FFFFFF"/>
                </a:solidFill>
              </a:defRPr>
            </a:lvl1pPr>
          </a:lstStyle>
          <a:p>
            <a:fld id="{56371360-A4B2-4FED-AF47-D5D5BAF467BE}" type="slidenum">
              <a:rPr lang="en-US" smtClean="0"/>
              <a:t>‹#›</a:t>
            </a:fld>
            <a:endParaRPr lang="en-US" dirty="0"/>
          </a:p>
        </p:txBody>
      </p:sp>
      <p:sp>
        <p:nvSpPr>
          <p:cNvPr id="7" name="Footer Placeholder 4"/>
          <p:cNvSpPr>
            <a:spLocks noGrp="1"/>
          </p:cNvSpPr>
          <p:nvPr>
            <p:ph type="ftr" sz="quarter" idx="12"/>
          </p:nvPr>
        </p:nvSpPr>
        <p:spPr>
          <a:xfrm>
            <a:off x="609600" y="6248400"/>
            <a:ext cx="5421313" cy="365125"/>
          </a:xfrm>
        </p:spPr>
        <p:txBody>
          <a:bodyPr/>
          <a:lstStyle>
            <a:lvl1pPr algn="l" rtl="0" eaLnBrk="1" fontAlgn="base" latinLnBrk="0" hangingPunct="1">
              <a:lnSpc>
                <a:spcPct val="80000"/>
              </a:lnSpc>
              <a:spcBef>
                <a:spcPct val="20000"/>
              </a:spcBef>
              <a:spcAft>
                <a:spcPct val="0"/>
              </a:spcAft>
              <a:buClr>
                <a:schemeClr val="hlink"/>
              </a:buClr>
              <a:buFont typeface="Wingdings" pitchFamily="2" charset="2"/>
              <a:tabLst/>
              <a:defRPr kumimoji="0" lang="en-US" sz="1400" kern="1200">
                <a:solidFill>
                  <a:schemeClr val="tx2"/>
                </a:solidFill>
                <a:effectLst>
                  <a:outerShdw blurRad="38100" dist="38100" dir="2700000" algn="tl">
                    <a:srgbClr val="000000">
                      <a:alpha val="43137"/>
                    </a:srgbClr>
                  </a:outerShdw>
                </a:effectLst>
                <a:latin typeface="Arial" pitchFamily="34" charset="0"/>
                <a:ea typeface="+mn-ea"/>
                <a:cs typeface="+mn-cs"/>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fld id="{6CC04CCE-5935-445F-B17D-5ABBA4283F66}" type="datetime1">
              <a:rPr lang="en-US" smtClean="0"/>
              <a:t>3/11/15</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fld id="{56371360-A4B2-4FED-AF47-D5D5BAF467BE}" type="slidenum">
              <a:rPr lang="en-US" smtClean="0"/>
              <a:t>‹#›</a:t>
            </a:fld>
            <a:endParaRPr lang="en-US" dirty="0"/>
          </a:p>
        </p:txBody>
      </p:sp>
      <p:sp>
        <p:nvSpPr>
          <p:cNvPr id="11" name="Footer Placeholder 4"/>
          <p:cNvSpPr>
            <a:spLocks noGrp="1"/>
          </p:cNvSpPr>
          <p:nvPr>
            <p:ph type="ftr" sz="quarter" idx="12"/>
          </p:nvPr>
        </p:nvSpPr>
        <p:spPr>
          <a:xfrm>
            <a:off x="1600200" y="6248400"/>
            <a:ext cx="4430713" cy="365125"/>
          </a:xfrm>
        </p:spPr>
        <p:txBody>
          <a:bodyPr/>
          <a:lstStyle>
            <a:lvl1pPr algn="l" rtl="0" eaLnBrk="1" fontAlgn="base" latinLnBrk="0" hangingPunct="1">
              <a:lnSpc>
                <a:spcPct val="80000"/>
              </a:lnSpc>
              <a:spcBef>
                <a:spcPct val="20000"/>
              </a:spcBef>
              <a:spcAft>
                <a:spcPct val="0"/>
              </a:spcAft>
              <a:buClr>
                <a:schemeClr val="hlink"/>
              </a:buClr>
              <a:buFont typeface="Wingdings" pitchFamily="2" charset="2"/>
              <a:tabLst>
                <a:tab pos="5203825" algn="r"/>
              </a:tabLst>
              <a:defRPr kumimoji="0" lang="en-US" sz="1400" kern="1200">
                <a:solidFill>
                  <a:schemeClr val="tx2"/>
                </a:solidFill>
                <a:effectLst>
                  <a:outerShdw blurRad="38100" dist="38100" dir="2700000" algn="tl">
                    <a:srgbClr val="000000">
                      <a:alpha val="43137"/>
                    </a:srgbClr>
                  </a:outerShdw>
                </a:effectLst>
                <a:latin typeface="Arial" pitchFamily="34" charset="0"/>
                <a:ea typeface="+mn-ea"/>
                <a:cs typeface="+mn-cs"/>
              </a:defRPr>
            </a:lvl1p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6B54BBC-497D-431B-A302-2B46BB2D9C40}" type="datetime1">
              <a:rPr lang="en-US" smtClean="0"/>
              <a:t>3/11/15</a:t>
            </a:fld>
            <a:endParaRPr lang="en-US" dirty="0"/>
          </a:p>
        </p:txBody>
      </p:sp>
      <p:sp>
        <p:nvSpPr>
          <p:cNvPr id="5" name="Footer Placeholder 4"/>
          <p:cNvSpPr>
            <a:spLocks noGrp="1"/>
          </p:cNvSpPr>
          <p:nvPr>
            <p:ph type="ftr" sz="quarter" idx="11"/>
          </p:nvPr>
        </p:nvSpPr>
        <p:spPr/>
        <p:txBody>
          <a:bodyPr/>
          <a:lstStyle>
            <a:lvl1pPr>
              <a:tabLst/>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6371360-A4B2-4FED-AF47-D5D5BAF467BE}"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371600"/>
            <a:ext cx="8153400"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Footer Placeholder 2"/>
          <p:cNvSpPr>
            <a:spLocks noGrp="1"/>
          </p:cNvSpPr>
          <p:nvPr>
            <p:ph type="ftr" sz="quarter" idx="3"/>
          </p:nvPr>
        </p:nvSpPr>
        <p:spPr>
          <a:xfrm>
            <a:off x="609600" y="6248400"/>
            <a:ext cx="2633663" cy="365125"/>
          </a:xfrm>
          <a:prstGeom prst="rect">
            <a:avLst/>
          </a:prstGeom>
        </p:spPr>
        <p:txBody>
          <a:bodyPr vert="horz" anchor="ctr"/>
          <a:lstStyle>
            <a:lvl1pPr algn="l" eaLnBrk="1" latinLnBrk="0" hangingPunct="1">
              <a:lnSpc>
                <a:spcPct val="80000"/>
              </a:lnSpc>
              <a:spcBef>
                <a:spcPct val="20000"/>
              </a:spcBef>
              <a:buClr>
                <a:schemeClr val="hlink"/>
              </a:buClr>
              <a:buFont typeface="Wingdings" pitchFamily="2" charset="2"/>
              <a:buNone/>
              <a:tabLst>
                <a:tab pos="5203825" algn="r"/>
              </a:tabLst>
              <a:defRPr kumimoji="0" sz="1400">
                <a:solidFill>
                  <a:schemeClr val="tx2"/>
                </a:solidFill>
                <a:effectLst>
                  <a:outerShdw blurRad="38100" dist="38100" dir="2700000" algn="tl">
                    <a:srgbClr val="000000">
                      <a:alpha val="43137"/>
                    </a:srgbClr>
                  </a:outerShdw>
                </a:effectLst>
                <a:latin typeface="Arial" pitchFamily="34" charset="0"/>
              </a:defRPr>
            </a:lvl1pPr>
          </a:lstStyle>
          <a:p>
            <a:endParaRPr lang="en-US" dirty="0"/>
          </a:p>
        </p:txBody>
      </p:sp>
      <p:sp>
        <p:nvSpPr>
          <p:cNvPr id="8" name="Rectangle 7"/>
          <p:cNvSpPr/>
          <p:nvPr/>
        </p:nvSpPr>
        <p:spPr>
          <a:xfrm>
            <a:off x="0" y="990600"/>
            <a:ext cx="533400" cy="284163"/>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9" name="Rectangle 8"/>
          <p:cNvSpPr/>
          <p:nvPr/>
        </p:nvSpPr>
        <p:spPr>
          <a:xfrm>
            <a:off x="590550" y="990600"/>
            <a:ext cx="8553450" cy="2825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chemeClr val="hlink"/>
              </a:buClr>
              <a:buFont typeface="Wingdings" pitchFamily="2" charset="2"/>
              <a:buNone/>
              <a:defRPr/>
            </a:pPr>
            <a:endParaRPr lang="en-US" sz="2000">
              <a:effectLst>
                <a:outerShdw blurRad="38100" dist="38100" dir="2700000" algn="tl">
                  <a:srgbClr val="000000">
                    <a:alpha val="43137"/>
                  </a:srgbClr>
                </a:outerShdw>
              </a:effectLst>
            </a:endParaRPr>
          </a:p>
        </p:txBody>
      </p:sp>
      <p:sp>
        <p:nvSpPr>
          <p:cNvPr id="23" name="Slide Number Placeholder 22"/>
          <p:cNvSpPr>
            <a:spLocks noGrp="1"/>
          </p:cNvSpPr>
          <p:nvPr>
            <p:ph type="sldNum" sz="quarter" idx="4"/>
          </p:nvPr>
        </p:nvSpPr>
        <p:spPr>
          <a:xfrm>
            <a:off x="0" y="1001713"/>
            <a:ext cx="533400" cy="244475"/>
          </a:xfrm>
          <a:prstGeom prst="rect">
            <a:avLst/>
          </a:prstGeom>
        </p:spPr>
        <p:txBody>
          <a:bodyPr vert="horz" anchor="ctr" anchorCtr="0">
            <a:normAutofit/>
          </a:bodyPr>
          <a:lstStyle>
            <a:lvl1pPr algn="ctr" eaLnBrk="1" latinLnBrk="0" hangingPunct="1">
              <a:lnSpc>
                <a:spcPct val="80000"/>
              </a:lnSpc>
              <a:spcBef>
                <a:spcPct val="20000"/>
              </a:spcBef>
              <a:buClr>
                <a:schemeClr val="hlink"/>
              </a:buClr>
              <a:buFont typeface="Wingdings" pitchFamily="2" charset="2"/>
              <a:buNone/>
              <a:defRPr kumimoji="0" sz="1400" b="1">
                <a:solidFill>
                  <a:srgbClr val="FFFFFF"/>
                </a:solidFill>
                <a:effectLst>
                  <a:outerShdw blurRad="38100" dist="38100" dir="2700000" algn="tl">
                    <a:srgbClr val="000000">
                      <a:alpha val="43137"/>
                    </a:srgbClr>
                  </a:outerShdw>
                </a:effectLst>
                <a:latin typeface="Arial" pitchFamily="34" charset="0"/>
              </a:defRPr>
            </a:lvl1pPr>
          </a:lstStyle>
          <a:p>
            <a:fld id="{56371360-A4B2-4FED-AF47-D5D5BAF467BE}" type="slidenum">
              <a:rPr lang="en-US" smtClean="0"/>
              <a:pPr/>
              <a:t>‹#›</a:t>
            </a:fld>
            <a:endParaRPr lang="en-US" dirty="0"/>
          </a:p>
        </p:txBody>
      </p:sp>
      <p:sp>
        <p:nvSpPr>
          <p:cNvPr id="10" name="Footer Placeholder 2"/>
          <p:cNvSpPr txBox="1">
            <a:spLocks/>
          </p:cNvSpPr>
          <p:nvPr/>
        </p:nvSpPr>
        <p:spPr>
          <a:xfrm>
            <a:off x="5589588" y="6249988"/>
            <a:ext cx="3186112" cy="365125"/>
          </a:xfrm>
          <a:prstGeom prst="rect">
            <a:avLst/>
          </a:prstGeom>
        </p:spPr>
        <p:txBody>
          <a:bodyPr anchor="ctr"/>
          <a:lstStyle>
            <a:lvl1pPr algn="r" eaLnBrk="1" latinLnBrk="0" hangingPunct="1">
              <a:defRPr kumimoji="0" sz="1400">
                <a:solidFill>
                  <a:schemeClr val="tx2"/>
                </a:solidFill>
              </a:defRPr>
            </a:lvl1pPr>
          </a:lstStyle>
          <a:p>
            <a:pPr>
              <a:lnSpc>
                <a:spcPct val="80000"/>
              </a:lnSpc>
              <a:spcBef>
                <a:spcPct val="20000"/>
              </a:spcBef>
              <a:buClr>
                <a:schemeClr val="hlink"/>
              </a:buClr>
              <a:buFont typeface="Wingdings" pitchFamily="2" charset="2"/>
              <a:buNone/>
              <a:tabLst>
                <a:tab pos="5203825" algn="r"/>
              </a:tabLst>
              <a:defRPr/>
            </a:pPr>
            <a:r>
              <a:rPr lang="en-US" dirty="0" smtClean="0">
                <a:solidFill>
                  <a:schemeClr val="tx1"/>
                </a:solidFill>
                <a:effectLst>
                  <a:outerShdw blurRad="38100" dist="38100" dir="2700000" algn="tl">
                    <a:srgbClr val="000000">
                      <a:alpha val="43137"/>
                    </a:srgbClr>
                  </a:outerShdw>
                </a:effectLst>
                <a:latin typeface="+mj-lt"/>
              </a:rPr>
              <a:t>©2008 </a:t>
            </a:r>
            <a:r>
              <a:rPr lang="en-US" dirty="0" err="1" smtClean="0">
                <a:solidFill>
                  <a:schemeClr val="tx1"/>
                </a:solidFill>
                <a:effectLst>
                  <a:outerShdw blurRad="38100" dist="38100" dir="2700000" algn="tl">
                    <a:srgbClr val="000000">
                      <a:alpha val="43137"/>
                    </a:srgbClr>
                  </a:outerShdw>
                </a:effectLst>
                <a:latin typeface="+mj-lt"/>
              </a:rPr>
              <a:t>Branison</a:t>
            </a:r>
            <a:r>
              <a:rPr lang="en-US" dirty="0" smtClean="0">
                <a:solidFill>
                  <a:schemeClr val="tx1"/>
                </a:solidFill>
                <a:effectLst>
                  <a:outerShdw blurRad="38100" dist="38100" dir="2700000" algn="tl">
                    <a:srgbClr val="000000">
                      <a:alpha val="43137"/>
                    </a:srgbClr>
                  </a:outerShdw>
                </a:effectLst>
                <a:latin typeface="+mj-lt"/>
              </a:rPr>
              <a:t> Group LLC </a:t>
            </a:r>
            <a:r>
              <a:rPr lang="en-US" i="1" dirty="0" smtClean="0">
                <a:solidFill>
                  <a:schemeClr val="tx1"/>
                </a:solidFill>
                <a:effectLst>
                  <a:outerShdw blurRad="38100" dist="38100" dir="2700000" algn="tl">
                    <a:srgbClr val="000000">
                      <a:alpha val="43137"/>
                    </a:srgbClr>
                  </a:outerShdw>
                </a:effectLst>
                <a:latin typeface="Arial" pitchFamily="34" charset="0"/>
              </a:rPr>
              <a:t>–</a:t>
            </a:r>
            <a:r>
              <a:rPr lang="en-US" i="1" dirty="0" smtClean="0">
                <a:effectLst>
                  <a:outerShdw blurRad="38100" dist="38100" dir="2700000" algn="tl">
                    <a:srgbClr val="000000">
                      <a:alpha val="43137"/>
                    </a:srgbClr>
                  </a:outerShdw>
                </a:effectLst>
                <a:latin typeface="Arial" pitchFamily="34" charset="0"/>
              </a:rPr>
              <a:t> </a:t>
            </a:r>
            <a:r>
              <a:rPr lang="en-US" sz="1200" i="1" dirty="0" smtClean="0">
                <a:solidFill>
                  <a:schemeClr val="tx1"/>
                </a:solidFill>
                <a:effectLst>
                  <a:outerShdw blurRad="38100" dist="38100" dir="2700000" algn="tl">
                    <a:srgbClr val="000000">
                      <a:alpha val="43137"/>
                    </a:srgbClr>
                  </a:outerShdw>
                </a:effectLst>
                <a:latin typeface="Arial" pitchFamily="34" charset="0"/>
              </a:rPr>
              <a:t>Proprietary</a:t>
            </a:r>
            <a:endParaRPr lang="en-US" i="1" dirty="0">
              <a:solidFill>
                <a:schemeClr val="tx1"/>
              </a:solidFill>
              <a:effectLst>
                <a:outerShdw blurRad="38100" dist="38100" dir="2700000" algn="tl">
                  <a:srgbClr val="000000">
                    <a:alpha val="43137"/>
                  </a:srgbClr>
                </a:outerShdw>
              </a:effectLst>
              <a:latin typeface="Arial" pitchFamily="34" charset="0"/>
            </a:endParaRPr>
          </a:p>
        </p:txBody>
      </p:sp>
      <p:sp>
        <p:nvSpPr>
          <p:cNvPr id="14" name="Date Placeholder 13"/>
          <p:cNvSpPr>
            <a:spLocks noGrp="1"/>
          </p:cNvSpPr>
          <p:nvPr>
            <p:ph type="dt" sz="half" idx="2"/>
          </p:nvPr>
        </p:nvSpPr>
        <p:spPr>
          <a:xfrm>
            <a:off x="7988300" y="960438"/>
            <a:ext cx="1155700" cy="365125"/>
          </a:xfrm>
          <a:prstGeom prst="rect">
            <a:avLst/>
          </a:prstGeom>
        </p:spPr>
        <p:txBody>
          <a:bodyPr vert="horz" anchor="ctr" anchorCtr="0"/>
          <a:lstStyle>
            <a:lvl1pPr algn="r" eaLnBrk="1" latinLnBrk="0" hangingPunct="1">
              <a:lnSpc>
                <a:spcPct val="80000"/>
              </a:lnSpc>
              <a:spcBef>
                <a:spcPct val="20000"/>
              </a:spcBef>
              <a:buClr>
                <a:schemeClr val="hlink"/>
              </a:buClr>
              <a:buFont typeface="Wingdings" pitchFamily="2" charset="2"/>
              <a:buNone/>
              <a:defRPr kumimoji="0" sz="1400" b="1">
                <a:solidFill>
                  <a:schemeClr val="tx2"/>
                </a:solidFill>
                <a:effectLst/>
                <a:latin typeface="Arial" pitchFamily="34" charset="0"/>
              </a:defRPr>
            </a:lvl1pPr>
          </a:lstStyle>
          <a:p>
            <a:fld id="{1AE92C8B-6E4C-480F-871F-0C7498027695}" type="datetime1">
              <a:rPr lang="en-US" smtClean="0"/>
              <a:t>3/11/15</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6" name="Rectangle 2"/>
          <p:cNvSpPr>
            <a:spLocks noGrp="1" noRot="1" noChangeArrowheads="1"/>
          </p:cNvSpPr>
          <p:nvPr>
            <p:ph type="ctrTitle"/>
          </p:nvPr>
        </p:nvSpPr>
        <p:spPr>
          <a:xfrm>
            <a:off x="777487" y="2151718"/>
            <a:ext cx="7146925" cy="828675"/>
          </a:xfrm>
        </p:spPr>
        <p:txBody>
          <a:bodyPr/>
          <a:lstStyle/>
          <a:p>
            <a:pPr algn="ctr" eaLnBrk="1" hangingPunct="1"/>
            <a:r>
              <a:rPr lang="en-US" sz="6000" cap="none" dirty="0" smtClean="0">
                <a:solidFill>
                  <a:schemeClr val="folHlink"/>
                </a:solidFill>
              </a:rPr>
              <a:t>Pitching to </a:t>
            </a:r>
            <a:br>
              <a:rPr lang="en-US" sz="6000" cap="none" dirty="0" smtClean="0">
                <a:solidFill>
                  <a:schemeClr val="folHlink"/>
                </a:solidFill>
              </a:rPr>
            </a:br>
            <a:r>
              <a:rPr lang="en-US" sz="6000" cap="none" dirty="0" smtClean="0">
                <a:solidFill>
                  <a:schemeClr val="folHlink"/>
                </a:solidFill>
              </a:rPr>
              <a:t>Angel Investors</a:t>
            </a:r>
            <a:endParaRPr lang="en-US" sz="6000" cap="none" dirty="0" smtClean="0"/>
          </a:p>
        </p:txBody>
      </p:sp>
      <p:sp>
        <p:nvSpPr>
          <p:cNvPr id="2055" name="Rectangle 7"/>
          <p:cNvSpPr>
            <a:spLocks noRot="1" noChangeArrowheads="1"/>
          </p:cNvSpPr>
          <p:nvPr/>
        </p:nvSpPr>
        <p:spPr bwMode="auto">
          <a:xfrm>
            <a:off x="0" y="3399336"/>
            <a:ext cx="9340850" cy="745500"/>
          </a:xfrm>
          <a:prstGeom prst="rect">
            <a:avLst/>
          </a:prstGeom>
          <a:noFill/>
          <a:ln w="9525">
            <a:noFill/>
            <a:miter lim="800000"/>
            <a:headEnd/>
            <a:tailEnd/>
          </a:ln>
          <a:effectLst/>
        </p:spPr>
        <p:txBody>
          <a:bodyPr anchor="ctr"/>
          <a:lstStyle/>
          <a:p>
            <a:pPr algn="ctr"/>
            <a:endParaRPr lang="en-US" sz="3600" b="1" i="1" dirty="0" smtClean="0">
              <a:solidFill>
                <a:schemeClr val="bg2"/>
              </a:solidFill>
              <a:effectLst>
                <a:outerShdw blurRad="38100" dist="38100" dir="2700000" algn="tl">
                  <a:srgbClr val="C0C0C0"/>
                </a:outerShdw>
              </a:effectLst>
            </a:endParaRPr>
          </a:p>
          <a:p>
            <a:pPr algn="ctr"/>
            <a:r>
              <a:rPr lang="en-US" sz="3600" i="1" dirty="0" smtClean="0">
                <a:solidFill>
                  <a:schemeClr val="folHlink"/>
                </a:solidFill>
              </a:rPr>
              <a:t>Best Practices for Entrepreneurs</a:t>
            </a:r>
            <a:endParaRPr lang="en-US" sz="3600" b="1" i="1" dirty="0">
              <a:solidFill>
                <a:schemeClr val="bg2"/>
              </a:solidFill>
              <a:effectLst>
                <a:outerShdw blurRad="38100" dist="38100" dir="2700000" algn="tl">
                  <a:srgbClr val="C0C0C0"/>
                </a:outerShdw>
              </a:effectLst>
            </a:endParaRPr>
          </a:p>
        </p:txBody>
      </p:sp>
      <p:sp>
        <p:nvSpPr>
          <p:cNvPr id="5" name="Rectangle 6"/>
          <p:cNvSpPr>
            <a:spLocks noChangeArrowheads="1"/>
          </p:cNvSpPr>
          <p:nvPr/>
        </p:nvSpPr>
        <p:spPr bwMode="auto">
          <a:xfrm>
            <a:off x="800077" y="6218750"/>
            <a:ext cx="651299" cy="246221"/>
          </a:xfrm>
          <a:prstGeom prst="rect">
            <a:avLst/>
          </a:prstGeom>
          <a:noFill/>
          <a:ln w="9525" algn="ctr">
            <a:noFill/>
            <a:miter lim="800000"/>
            <a:headEnd/>
            <a:tailEnd/>
          </a:ln>
          <a:effectLst/>
        </p:spPr>
        <p:txBody>
          <a:bodyPr wrap="none">
            <a:spAutoFit/>
          </a:bodyPr>
          <a:lstStyle/>
          <a:p>
            <a:pPr marL="609600" indent="-609600">
              <a:lnSpc>
                <a:spcPct val="80000"/>
              </a:lnSpc>
              <a:spcBef>
                <a:spcPct val="20000"/>
              </a:spcBef>
              <a:buClr>
                <a:schemeClr val="hlink"/>
              </a:buClr>
              <a:buFont typeface="Wingdings" pitchFamily="2" charset="2"/>
              <a:buNone/>
              <a:defRPr/>
            </a:pPr>
            <a:r>
              <a:rPr lang="en-US" sz="1200" b="1" i="1" dirty="0" smtClean="0">
                <a:effectLst>
                  <a:outerShdw blurRad="38100" dist="38100" dir="2700000" algn="tl">
                    <a:srgbClr val="C0C0C0"/>
                  </a:outerShdw>
                </a:effectLst>
                <a:cs typeface="Arial" charset="0"/>
              </a:rPr>
              <a:t>©2015</a:t>
            </a:r>
            <a:endParaRPr lang="en-US" sz="1200" b="1" i="1" dirty="0">
              <a:effectLst>
                <a:outerShdw blurRad="38100" dist="38100" dir="2700000" algn="tl">
                  <a:srgbClr val="C0C0C0"/>
                </a:outerShdw>
              </a:effectLst>
              <a:cs typeface="Arial" charset="0"/>
            </a:endParaRPr>
          </a:p>
        </p:txBody>
      </p:sp>
      <p:pic>
        <p:nvPicPr>
          <p:cNvPr id="3" name="Picture 2" descr="Branison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4157" y="6110099"/>
            <a:ext cx="2288834" cy="592404"/>
          </a:xfrm>
          <a:prstGeom prst="rect">
            <a:avLst/>
          </a:prstGeom>
        </p:spPr>
      </p:pic>
    </p:spTree>
    <p:extLst>
      <p:ext uri="{BB962C8B-B14F-4D97-AF65-F5344CB8AC3E}">
        <p14:creationId xmlns:p14="http://schemas.microsoft.com/office/powerpoint/2010/main" val="240862253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Your Unique Solution / Demo</a:t>
            </a:r>
            <a:endParaRPr lang="en-US" sz="3600" dirty="0"/>
          </a:p>
        </p:txBody>
      </p:sp>
      <p:sp>
        <p:nvSpPr>
          <p:cNvPr id="3" name="Content Placeholder 2"/>
          <p:cNvSpPr>
            <a:spLocks noGrp="1"/>
          </p:cNvSpPr>
          <p:nvPr>
            <p:ph sz="quarter" idx="1"/>
          </p:nvPr>
        </p:nvSpPr>
        <p:spPr>
          <a:xfrm>
            <a:off x="685800" y="1447800"/>
            <a:ext cx="8458200" cy="5029200"/>
          </a:xfrm>
        </p:spPr>
        <p:txBody>
          <a:bodyPr>
            <a:normAutofit/>
          </a:bodyPr>
          <a:lstStyle/>
          <a:p>
            <a:pPr marL="228600" indent="-228600">
              <a:spcBef>
                <a:spcPts val="0"/>
              </a:spcBef>
              <a:spcAft>
                <a:spcPts val="1200"/>
              </a:spcAft>
            </a:pPr>
            <a:r>
              <a:rPr lang="en-US" sz="2400" dirty="0" smtClean="0"/>
              <a:t>Show &gt; Tell: </a:t>
            </a:r>
            <a:r>
              <a:rPr lang="en-US" sz="2400" dirty="0"/>
              <a:t>~</a:t>
            </a:r>
            <a:r>
              <a:rPr lang="en-US" sz="2400" dirty="0" smtClean="0"/>
              <a:t>1-3 slides of your product / service</a:t>
            </a:r>
          </a:p>
          <a:p>
            <a:pPr marL="228600" indent="-228600">
              <a:spcBef>
                <a:spcPts val="0"/>
              </a:spcBef>
              <a:spcAft>
                <a:spcPts val="1200"/>
              </a:spcAft>
            </a:pPr>
            <a:r>
              <a:rPr lang="en-US" sz="2400" dirty="0"/>
              <a:t>S</a:t>
            </a:r>
            <a:r>
              <a:rPr lang="en-US" sz="2400" dirty="0" smtClean="0"/>
              <a:t>how photo’s or physical product/screen shots of key parts </a:t>
            </a:r>
          </a:p>
          <a:p>
            <a:pPr marL="228600" indent="-228600">
              <a:spcBef>
                <a:spcPts val="0"/>
              </a:spcBef>
              <a:spcAft>
                <a:spcPts val="1200"/>
              </a:spcAft>
            </a:pPr>
            <a:r>
              <a:rPr lang="en-US" sz="2400" dirty="0" smtClean="0"/>
              <a:t>Don’t show a video, it can fail to play and takes away from </a:t>
            </a:r>
            <a:r>
              <a:rPr lang="en-US" sz="2400" dirty="0"/>
              <a:t>y</a:t>
            </a:r>
            <a:r>
              <a:rPr lang="en-US" sz="2400" dirty="0" smtClean="0"/>
              <a:t>our precious time</a:t>
            </a:r>
          </a:p>
          <a:p>
            <a:pPr marL="228600" indent="-228600">
              <a:spcBef>
                <a:spcPts val="0"/>
              </a:spcBef>
              <a:spcAft>
                <a:spcPts val="1200"/>
              </a:spcAft>
            </a:pPr>
            <a:r>
              <a:rPr lang="en-US" sz="2400" dirty="0" smtClean="0"/>
              <a:t>Tell a story: Future client or an example of current client</a:t>
            </a:r>
          </a:p>
          <a:p>
            <a:pPr marL="228600" indent="-228600">
              <a:spcBef>
                <a:spcPts val="0"/>
              </a:spcBef>
              <a:spcAft>
                <a:spcPts val="1200"/>
              </a:spcAft>
            </a:pPr>
            <a:r>
              <a:rPr lang="en-US" sz="2400" dirty="0" smtClean="0"/>
              <a:t>Show core value proposition to client</a:t>
            </a:r>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10</a:t>
            </a:fld>
            <a:endParaRPr lang="en-US" dirty="0"/>
          </a:p>
        </p:txBody>
      </p:sp>
    </p:spTree>
    <p:extLst>
      <p:ext uri="{BB962C8B-B14F-4D97-AF65-F5344CB8AC3E}">
        <p14:creationId xmlns:p14="http://schemas.microsoft.com/office/powerpoint/2010/main" val="10875931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Competitive Advantages</a:t>
            </a:r>
            <a:endParaRPr lang="en-US" sz="3600" dirty="0"/>
          </a:p>
        </p:txBody>
      </p:sp>
      <p:sp>
        <p:nvSpPr>
          <p:cNvPr id="3" name="Content Placeholder 2"/>
          <p:cNvSpPr>
            <a:spLocks noGrp="1"/>
          </p:cNvSpPr>
          <p:nvPr>
            <p:ph sz="quarter" idx="1"/>
          </p:nvPr>
        </p:nvSpPr>
        <p:spPr>
          <a:xfrm>
            <a:off x="685800" y="1295400"/>
            <a:ext cx="8839200" cy="5029200"/>
          </a:xfrm>
        </p:spPr>
        <p:txBody>
          <a:bodyPr>
            <a:normAutofit/>
          </a:bodyPr>
          <a:lstStyle/>
          <a:p>
            <a:pPr marL="228600" indent="-228600">
              <a:spcBef>
                <a:spcPts val="0"/>
              </a:spcBef>
              <a:spcAft>
                <a:spcPts val="1200"/>
              </a:spcAft>
            </a:pPr>
            <a:r>
              <a:rPr lang="en-US" sz="2400" dirty="0" smtClean="0"/>
              <a:t>Current Competitive Advantages?</a:t>
            </a:r>
          </a:p>
          <a:p>
            <a:pPr marL="228600" indent="-228600">
              <a:spcBef>
                <a:spcPts val="0"/>
              </a:spcBef>
              <a:spcAft>
                <a:spcPts val="1200"/>
              </a:spcAft>
            </a:pPr>
            <a:r>
              <a:rPr lang="en-US" sz="2400" dirty="0" smtClean="0"/>
              <a:t>Sustainable Competitive Advantages?</a:t>
            </a:r>
          </a:p>
          <a:p>
            <a:pPr marL="228600" indent="-228600">
              <a:spcBef>
                <a:spcPts val="0"/>
              </a:spcBef>
              <a:spcAft>
                <a:spcPts val="1200"/>
              </a:spcAft>
            </a:pPr>
            <a:r>
              <a:rPr lang="en-US" sz="2400" dirty="0" smtClean="0"/>
              <a:t>Unfair Competitive Advantages?</a:t>
            </a:r>
          </a:p>
          <a:p>
            <a:pPr marL="228600" indent="-228600">
              <a:spcBef>
                <a:spcPts val="0"/>
              </a:spcBef>
              <a:spcAft>
                <a:spcPts val="1200"/>
              </a:spcAft>
            </a:pPr>
            <a:r>
              <a:rPr lang="en-US" sz="2400" dirty="0" smtClean="0"/>
              <a:t>Patents?</a:t>
            </a:r>
          </a:p>
          <a:p>
            <a:pPr marL="228600" indent="-228600">
              <a:spcBef>
                <a:spcPts val="0"/>
              </a:spcBef>
              <a:spcAft>
                <a:spcPts val="1200"/>
              </a:spcAft>
            </a:pPr>
            <a:r>
              <a:rPr lang="en-US" sz="2400" dirty="0" smtClean="0"/>
              <a:t>Key Relationships / Partnerships? </a:t>
            </a:r>
          </a:p>
          <a:p>
            <a:pPr marL="228600" indent="-228600">
              <a:spcBef>
                <a:spcPts val="0"/>
              </a:spcBef>
              <a:spcAft>
                <a:spcPts val="600"/>
              </a:spcAft>
            </a:pPr>
            <a:r>
              <a:rPr lang="en-US" sz="2400" dirty="0" smtClean="0"/>
              <a:t>Barriers to Entry for New </a:t>
            </a:r>
            <a:r>
              <a:rPr lang="en-US" sz="2400" dirty="0"/>
              <a:t>P</a:t>
            </a:r>
            <a:r>
              <a:rPr lang="en-US" sz="2400" dirty="0" smtClean="0"/>
              <a:t>layers? </a:t>
            </a:r>
          </a:p>
          <a:p>
            <a:pPr marL="457200" lvl="1" indent="-228600">
              <a:spcBef>
                <a:spcPts val="0"/>
              </a:spcBef>
              <a:spcAft>
                <a:spcPts val="1200"/>
              </a:spcAft>
              <a:buFont typeface="Arial" pitchFamily="34" charset="0"/>
              <a:buChar char="•"/>
              <a:tabLst>
                <a:tab pos="457200" algn="l"/>
              </a:tabLst>
            </a:pPr>
            <a:r>
              <a:rPr lang="en-US" sz="2400" dirty="0" smtClean="0"/>
              <a:t>Money, Time, Expertise, Relationships, Patents</a:t>
            </a:r>
          </a:p>
          <a:p>
            <a:pPr marL="228600" indent="-228600">
              <a:spcBef>
                <a:spcPts val="0"/>
              </a:spcBef>
              <a:spcAft>
                <a:spcPts val="600"/>
              </a:spcAft>
            </a:pPr>
            <a:r>
              <a:rPr lang="en-US" sz="2400" dirty="0" smtClean="0"/>
              <a:t>Competitor’s </a:t>
            </a:r>
            <a:r>
              <a:rPr lang="en-US" sz="2400" dirty="0"/>
              <a:t>Competitive </a:t>
            </a:r>
            <a:r>
              <a:rPr lang="en-US" sz="2400" dirty="0" smtClean="0"/>
              <a:t>Advantages / Weaknesses?</a:t>
            </a:r>
            <a:endParaRPr lang="en-US" sz="2400" dirty="0"/>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11</a:t>
            </a:fld>
            <a:endParaRPr lang="en-US" dirty="0"/>
          </a:p>
        </p:txBody>
      </p:sp>
    </p:spTree>
    <p:extLst>
      <p:ext uri="{BB962C8B-B14F-4D97-AF65-F5344CB8AC3E}">
        <p14:creationId xmlns:p14="http://schemas.microsoft.com/office/powerpoint/2010/main" val="8522346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Competitive Matrix</a:t>
            </a:r>
            <a:endParaRPr lang="en-US" sz="3600" dirty="0"/>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51975716"/>
              </p:ext>
            </p:extLst>
          </p:nvPr>
        </p:nvGraphicFramePr>
        <p:xfrm>
          <a:off x="533400" y="1447801"/>
          <a:ext cx="8534401" cy="4143828"/>
        </p:xfrm>
        <a:graphic>
          <a:graphicData uri="http://schemas.openxmlformats.org/drawingml/2006/table">
            <a:tbl>
              <a:tblPr firstRow="1" bandRow="1">
                <a:tableStyleId>{5C22544A-7EE6-4342-B048-85BDC9FD1C3A}</a:tableStyleId>
              </a:tblPr>
              <a:tblGrid>
                <a:gridCol w="2226365"/>
                <a:gridCol w="1577009"/>
                <a:gridCol w="1577009"/>
                <a:gridCol w="1577009"/>
                <a:gridCol w="1577009"/>
              </a:tblGrid>
              <a:tr h="533399">
                <a:tc>
                  <a:txBody>
                    <a:bodyPr/>
                    <a:lstStyle/>
                    <a:p>
                      <a:endParaRPr lang="en-US" dirty="0"/>
                    </a:p>
                  </a:txBody>
                  <a:tcPr/>
                </a:tc>
                <a:tc>
                  <a:txBody>
                    <a:bodyPr/>
                    <a:lstStyle/>
                    <a:p>
                      <a:r>
                        <a:rPr lang="en-US" dirty="0" smtClean="0"/>
                        <a:t>Effectiveness</a:t>
                      </a:r>
                      <a:endParaRPr lang="en-US" dirty="0"/>
                    </a:p>
                  </a:txBody>
                  <a:tcPr/>
                </a:tc>
                <a:tc>
                  <a:txBody>
                    <a:bodyPr/>
                    <a:lstStyle/>
                    <a:p>
                      <a:r>
                        <a:rPr lang="en-US" dirty="0" smtClean="0"/>
                        <a:t>Low Cost</a:t>
                      </a:r>
                      <a:endParaRPr lang="en-US" dirty="0"/>
                    </a:p>
                  </a:txBody>
                  <a:tcPr/>
                </a:tc>
                <a:tc>
                  <a:txBody>
                    <a:bodyPr/>
                    <a:lstStyle/>
                    <a:p>
                      <a:r>
                        <a:rPr lang="en-US" dirty="0" smtClean="0"/>
                        <a:t>Ease of use</a:t>
                      </a:r>
                      <a:endParaRPr lang="en-US" dirty="0"/>
                    </a:p>
                  </a:txBody>
                  <a:tcPr/>
                </a:tc>
                <a:tc>
                  <a:txBody>
                    <a:bodyPr/>
                    <a:lstStyle/>
                    <a:p>
                      <a:r>
                        <a:rPr lang="en-US" dirty="0" smtClean="0"/>
                        <a:t>Reliability</a:t>
                      </a:r>
                      <a:endParaRPr lang="en-US" dirty="0"/>
                    </a:p>
                  </a:txBody>
                  <a:tcPr/>
                </a:tc>
              </a:tr>
              <a:tr h="645885">
                <a:tc>
                  <a:txBody>
                    <a:bodyPr/>
                    <a:lstStyle/>
                    <a:p>
                      <a:r>
                        <a:rPr lang="en-US" dirty="0" smtClean="0"/>
                        <a:t>You</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r h="533400">
                <a:tc>
                  <a:txBody>
                    <a:bodyPr/>
                    <a:lstStyle/>
                    <a:p>
                      <a:r>
                        <a:rPr lang="en-US" dirty="0" smtClean="0"/>
                        <a:t>Competitor 1</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r>
              <a:tr h="609600">
                <a:tc>
                  <a:txBody>
                    <a:bodyPr/>
                    <a:lstStyle/>
                    <a:p>
                      <a:r>
                        <a:rPr lang="en-US" dirty="0" smtClean="0"/>
                        <a:t>Competitor 2</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05972">
                <a:tc>
                  <a:txBody>
                    <a:bodyPr/>
                    <a:lstStyle/>
                    <a:p>
                      <a:r>
                        <a:rPr lang="en-US" dirty="0" smtClean="0"/>
                        <a:t>Competitor 3</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642258">
                <a:tc>
                  <a:txBody>
                    <a:bodyPr/>
                    <a:lstStyle/>
                    <a:p>
                      <a:r>
                        <a:rPr lang="en-US" dirty="0" smtClean="0"/>
                        <a:t>Status</a:t>
                      </a:r>
                      <a:r>
                        <a:rPr lang="en-US" baseline="0" dirty="0" smtClean="0"/>
                        <a:t> quo 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573314">
                <a:tc>
                  <a:txBody>
                    <a:bodyPr/>
                    <a:lstStyle/>
                    <a:p>
                      <a:r>
                        <a:rPr lang="en-US" dirty="0" smtClean="0"/>
                        <a:t>Status quo 2</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6" name="Pie 5"/>
          <p:cNvSpPr/>
          <p:nvPr/>
        </p:nvSpPr>
        <p:spPr>
          <a:xfrm>
            <a:off x="3352800" y="3810000"/>
            <a:ext cx="441960" cy="441960"/>
          </a:xfrm>
          <a:prstGeom prst="pie">
            <a:avLst>
              <a:gd name="adj1" fmla="val 5198893"/>
              <a:gd name="adj2" fmla="val 16165586"/>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Rectangle 6"/>
          <p:cNvSpPr>
            <a:spLocks noChangeArrowheads="1"/>
          </p:cNvSpPr>
          <p:nvPr/>
        </p:nvSpPr>
        <p:spPr bwMode="auto">
          <a:xfrm>
            <a:off x="8355013" y="1009650"/>
            <a:ext cx="651299" cy="246221"/>
          </a:xfrm>
          <a:prstGeom prst="rect">
            <a:avLst/>
          </a:prstGeom>
          <a:noFill/>
          <a:ln w="9525" algn="ctr">
            <a:noFill/>
            <a:miter lim="800000"/>
            <a:headEnd/>
            <a:tailEnd/>
          </a:ln>
          <a:effectLst/>
        </p:spPr>
        <p:txBody>
          <a:bodyPr wrap="none">
            <a:spAutoFit/>
          </a:bodyPr>
          <a:lstStyle/>
          <a:p>
            <a:pPr marL="609600" indent="-609600">
              <a:lnSpc>
                <a:spcPct val="80000"/>
              </a:lnSpc>
              <a:spcBef>
                <a:spcPct val="20000"/>
              </a:spcBef>
              <a:buClr>
                <a:schemeClr val="hlink"/>
              </a:buClr>
              <a:buFont typeface="Wingdings" pitchFamily="2" charset="2"/>
              <a:buNone/>
              <a:defRPr/>
            </a:pPr>
            <a:r>
              <a:rPr lang="en-US" sz="1200" b="1" i="1" dirty="0" smtClean="0">
                <a:effectLst>
                  <a:outerShdw blurRad="38100" dist="38100" dir="2700000" algn="tl">
                    <a:srgbClr val="C0C0C0"/>
                  </a:outerShdw>
                </a:effectLst>
                <a:cs typeface="Arial" charset="0"/>
              </a:rPr>
              <a:t>©2015</a:t>
            </a:r>
            <a:endParaRPr lang="en-US" sz="1200" b="1" i="1" dirty="0">
              <a:effectLst>
                <a:outerShdw blurRad="38100" dist="38100" dir="2700000" algn="tl">
                  <a:srgbClr val="C0C0C0"/>
                </a:outerShdw>
              </a:effectLst>
              <a:cs typeface="Arial" charset="0"/>
            </a:endParaRPr>
          </a:p>
        </p:txBody>
      </p:sp>
      <p:sp>
        <p:nvSpPr>
          <p:cNvPr id="9" name="Pie 8"/>
          <p:cNvSpPr/>
          <p:nvPr/>
        </p:nvSpPr>
        <p:spPr>
          <a:xfrm>
            <a:off x="4876800" y="5029200"/>
            <a:ext cx="441960" cy="441960"/>
          </a:xfrm>
          <a:prstGeom prst="pie">
            <a:avLst>
              <a:gd name="adj1" fmla="val 0"/>
              <a:gd name="adj2" fmla="val 15921433"/>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 name="Pie 9"/>
          <p:cNvSpPr/>
          <p:nvPr/>
        </p:nvSpPr>
        <p:spPr>
          <a:xfrm>
            <a:off x="6492240" y="3200400"/>
            <a:ext cx="441960" cy="441960"/>
          </a:xfrm>
          <a:prstGeom prst="pie">
            <a:avLst>
              <a:gd name="adj1" fmla="val 0"/>
              <a:gd name="adj2" fmla="val 15921433"/>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Pie 10"/>
          <p:cNvSpPr/>
          <p:nvPr/>
        </p:nvSpPr>
        <p:spPr>
          <a:xfrm>
            <a:off x="6477000" y="5029200"/>
            <a:ext cx="441960" cy="441960"/>
          </a:xfrm>
          <a:prstGeom prst="pie">
            <a:avLst>
              <a:gd name="adj1" fmla="val 0"/>
              <a:gd name="adj2" fmla="val 15921433"/>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Pie 11"/>
          <p:cNvSpPr/>
          <p:nvPr/>
        </p:nvSpPr>
        <p:spPr>
          <a:xfrm>
            <a:off x="4892040" y="4419600"/>
            <a:ext cx="441960" cy="441960"/>
          </a:xfrm>
          <a:prstGeom prst="pie">
            <a:avLst>
              <a:gd name="adj1" fmla="val 0"/>
              <a:gd name="adj2" fmla="val 15921433"/>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Pie 12"/>
          <p:cNvSpPr/>
          <p:nvPr/>
        </p:nvSpPr>
        <p:spPr>
          <a:xfrm>
            <a:off x="6492240" y="2667000"/>
            <a:ext cx="441960" cy="441960"/>
          </a:xfrm>
          <a:prstGeom prst="pie">
            <a:avLst>
              <a:gd name="adj1" fmla="val 0"/>
              <a:gd name="adj2" fmla="val 15921433"/>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Pie 13"/>
          <p:cNvSpPr/>
          <p:nvPr/>
        </p:nvSpPr>
        <p:spPr>
          <a:xfrm>
            <a:off x="6492240" y="3810000"/>
            <a:ext cx="441960" cy="441960"/>
          </a:xfrm>
          <a:prstGeom prst="pie">
            <a:avLst>
              <a:gd name="adj1" fmla="val 0"/>
              <a:gd name="adj2" fmla="val 15921433"/>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Pie 14"/>
          <p:cNvSpPr/>
          <p:nvPr/>
        </p:nvSpPr>
        <p:spPr>
          <a:xfrm>
            <a:off x="4876800" y="2667000"/>
            <a:ext cx="441960" cy="441960"/>
          </a:xfrm>
          <a:prstGeom prst="pie">
            <a:avLst>
              <a:gd name="adj1" fmla="val 5198893"/>
              <a:gd name="adj2" fmla="val 16165586"/>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Pie 15"/>
          <p:cNvSpPr/>
          <p:nvPr/>
        </p:nvSpPr>
        <p:spPr>
          <a:xfrm>
            <a:off x="4892040" y="3810000"/>
            <a:ext cx="441960" cy="441960"/>
          </a:xfrm>
          <a:prstGeom prst="pie">
            <a:avLst>
              <a:gd name="adj1" fmla="val 10790699"/>
              <a:gd name="adj2" fmla="val 16165586"/>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Pie 16"/>
          <p:cNvSpPr/>
          <p:nvPr/>
        </p:nvSpPr>
        <p:spPr>
          <a:xfrm>
            <a:off x="3352800" y="2667000"/>
            <a:ext cx="441960" cy="441960"/>
          </a:xfrm>
          <a:prstGeom prst="pie">
            <a:avLst>
              <a:gd name="adj1" fmla="val 5198893"/>
              <a:gd name="adj2" fmla="val 16165586"/>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Pie 17"/>
          <p:cNvSpPr/>
          <p:nvPr/>
        </p:nvSpPr>
        <p:spPr>
          <a:xfrm>
            <a:off x="3352800" y="3200400"/>
            <a:ext cx="441960" cy="441960"/>
          </a:xfrm>
          <a:prstGeom prst="pie">
            <a:avLst>
              <a:gd name="adj1" fmla="val 5198893"/>
              <a:gd name="adj2" fmla="val 16165586"/>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Pie 18"/>
          <p:cNvSpPr/>
          <p:nvPr/>
        </p:nvSpPr>
        <p:spPr>
          <a:xfrm>
            <a:off x="7940040" y="2667000"/>
            <a:ext cx="441960" cy="441960"/>
          </a:xfrm>
          <a:prstGeom prst="pie">
            <a:avLst>
              <a:gd name="adj1" fmla="val 5198893"/>
              <a:gd name="adj2" fmla="val 16165586"/>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Pie 19"/>
          <p:cNvSpPr/>
          <p:nvPr/>
        </p:nvSpPr>
        <p:spPr>
          <a:xfrm>
            <a:off x="6477000" y="4419600"/>
            <a:ext cx="441960" cy="441960"/>
          </a:xfrm>
          <a:prstGeom prst="pie">
            <a:avLst>
              <a:gd name="adj1" fmla="val 5198893"/>
              <a:gd name="adj2" fmla="val 16165586"/>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Pie 20"/>
          <p:cNvSpPr/>
          <p:nvPr/>
        </p:nvSpPr>
        <p:spPr>
          <a:xfrm>
            <a:off x="4876800" y="3200400"/>
            <a:ext cx="441960" cy="441960"/>
          </a:xfrm>
          <a:prstGeom prst="pie">
            <a:avLst>
              <a:gd name="adj1" fmla="val 10790699"/>
              <a:gd name="adj2" fmla="val 16165586"/>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Pie 21"/>
          <p:cNvSpPr/>
          <p:nvPr/>
        </p:nvSpPr>
        <p:spPr>
          <a:xfrm>
            <a:off x="7940040" y="5029200"/>
            <a:ext cx="441960" cy="441960"/>
          </a:xfrm>
          <a:prstGeom prst="pie">
            <a:avLst>
              <a:gd name="adj1" fmla="val 10790699"/>
              <a:gd name="adj2" fmla="val 16165586"/>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Pie 22"/>
          <p:cNvSpPr/>
          <p:nvPr/>
        </p:nvSpPr>
        <p:spPr>
          <a:xfrm>
            <a:off x="7940040" y="4419600"/>
            <a:ext cx="441960" cy="441960"/>
          </a:xfrm>
          <a:prstGeom prst="pie">
            <a:avLst>
              <a:gd name="adj1" fmla="val 10790699"/>
              <a:gd name="adj2" fmla="val 16165586"/>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Pie 25"/>
          <p:cNvSpPr/>
          <p:nvPr/>
        </p:nvSpPr>
        <p:spPr>
          <a:xfrm>
            <a:off x="7940040" y="3810000"/>
            <a:ext cx="441960" cy="441960"/>
          </a:xfrm>
          <a:prstGeom prst="pie">
            <a:avLst>
              <a:gd name="adj1" fmla="val 10790699"/>
              <a:gd name="adj2" fmla="val 16165586"/>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Pie 26"/>
          <p:cNvSpPr/>
          <p:nvPr/>
        </p:nvSpPr>
        <p:spPr>
          <a:xfrm>
            <a:off x="7940040" y="3200400"/>
            <a:ext cx="441960" cy="441960"/>
          </a:xfrm>
          <a:prstGeom prst="pie">
            <a:avLst>
              <a:gd name="adj1" fmla="val 10790699"/>
              <a:gd name="adj2" fmla="val 16165586"/>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Pie 27"/>
          <p:cNvSpPr/>
          <p:nvPr/>
        </p:nvSpPr>
        <p:spPr>
          <a:xfrm>
            <a:off x="3368040" y="4419600"/>
            <a:ext cx="441960" cy="441960"/>
          </a:xfrm>
          <a:prstGeom prst="pie">
            <a:avLst>
              <a:gd name="adj1" fmla="val 10790699"/>
              <a:gd name="adj2" fmla="val 16165586"/>
            </a:avLst>
          </a:prstGeom>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Pie 28"/>
          <p:cNvSpPr/>
          <p:nvPr/>
        </p:nvSpPr>
        <p:spPr>
          <a:xfrm>
            <a:off x="3368040" y="5029200"/>
            <a:ext cx="441960" cy="441960"/>
          </a:xfrm>
          <a:prstGeom prst="pie">
            <a:avLst>
              <a:gd name="adj1" fmla="val 10790699"/>
              <a:gd name="adj2" fmla="val 16165586"/>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Pie 29"/>
          <p:cNvSpPr/>
          <p:nvPr/>
        </p:nvSpPr>
        <p:spPr>
          <a:xfrm>
            <a:off x="6477000" y="2057400"/>
            <a:ext cx="441960" cy="441960"/>
          </a:xfrm>
          <a:prstGeom prst="pie">
            <a:avLst>
              <a:gd name="adj1" fmla="val 16219106"/>
              <a:gd name="adj2" fmla="val 15921433"/>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Pie 30"/>
          <p:cNvSpPr/>
          <p:nvPr/>
        </p:nvSpPr>
        <p:spPr>
          <a:xfrm>
            <a:off x="3276600" y="2057400"/>
            <a:ext cx="441960" cy="441960"/>
          </a:xfrm>
          <a:prstGeom prst="pie">
            <a:avLst>
              <a:gd name="adj1" fmla="val 16219106"/>
              <a:gd name="adj2" fmla="val 15921433"/>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2" name="Pie 31"/>
          <p:cNvSpPr/>
          <p:nvPr/>
        </p:nvSpPr>
        <p:spPr>
          <a:xfrm>
            <a:off x="4800600" y="2057400"/>
            <a:ext cx="441960" cy="441960"/>
          </a:xfrm>
          <a:prstGeom prst="pie">
            <a:avLst>
              <a:gd name="adj1" fmla="val 16219106"/>
              <a:gd name="adj2" fmla="val 15921433"/>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Pie 32"/>
          <p:cNvSpPr/>
          <p:nvPr/>
        </p:nvSpPr>
        <p:spPr>
          <a:xfrm>
            <a:off x="7848600" y="2057400"/>
            <a:ext cx="441960" cy="441960"/>
          </a:xfrm>
          <a:prstGeom prst="pie">
            <a:avLst>
              <a:gd name="adj1" fmla="val 16219106"/>
              <a:gd name="adj2" fmla="val 15921433"/>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6892967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Customer </a:t>
            </a:r>
            <a:r>
              <a:rPr lang="en-US" sz="3600" dirty="0" smtClean="0"/>
              <a:t>Traction / Proof </a:t>
            </a:r>
            <a:r>
              <a:rPr lang="en-US" sz="3600" dirty="0"/>
              <a:t>of Concept</a:t>
            </a:r>
          </a:p>
        </p:txBody>
      </p:sp>
      <p:sp>
        <p:nvSpPr>
          <p:cNvPr id="3" name="Content Placeholder 2"/>
          <p:cNvSpPr>
            <a:spLocks noGrp="1"/>
          </p:cNvSpPr>
          <p:nvPr>
            <p:ph sz="quarter" idx="1"/>
          </p:nvPr>
        </p:nvSpPr>
        <p:spPr>
          <a:xfrm>
            <a:off x="533400" y="1371600"/>
            <a:ext cx="8382000" cy="5029200"/>
          </a:xfrm>
        </p:spPr>
        <p:txBody>
          <a:bodyPr>
            <a:noAutofit/>
          </a:bodyPr>
          <a:lstStyle/>
          <a:p>
            <a:pPr marL="228600" indent="-228600">
              <a:spcBef>
                <a:spcPts val="0"/>
              </a:spcBef>
              <a:spcAft>
                <a:spcPts val="1200"/>
              </a:spcAft>
            </a:pPr>
            <a:r>
              <a:rPr lang="en-US" sz="2400" dirty="0" smtClean="0"/>
              <a:t>Key Customer Milestones to date</a:t>
            </a:r>
            <a:endParaRPr lang="en-US" sz="2400" dirty="0"/>
          </a:p>
          <a:p>
            <a:pPr marL="228600" indent="-228600">
              <a:spcBef>
                <a:spcPts val="0"/>
              </a:spcBef>
              <a:spcAft>
                <a:spcPts val="600"/>
              </a:spcAft>
            </a:pPr>
            <a:r>
              <a:rPr lang="en-US" sz="2400" dirty="0"/>
              <a:t>See other people think we’re awesome!</a:t>
            </a:r>
          </a:p>
          <a:p>
            <a:pPr marL="457200" lvl="2">
              <a:spcBef>
                <a:spcPts val="0"/>
              </a:spcBef>
              <a:spcAft>
                <a:spcPts val="600"/>
              </a:spcAft>
            </a:pPr>
            <a:r>
              <a:rPr lang="en-US" sz="2400" dirty="0"/>
              <a:t>Accelerator programs (we graduated!)</a:t>
            </a:r>
          </a:p>
          <a:p>
            <a:pPr marL="457200" lvl="2">
              <a:spcBef>
                <a:spcPts val="0"/>
              </a:spcBef>
              <a:spcAft>
                <a:spcPts val="600"/>
              </a:spcAft>
            </a:pPr>
            <a:r>
              <a:rPr lang="en-US" sz="2400" dirty="0"/>
              <a:t>Awards: #1 Best Startup / # 1 Best DEMO</a:t>
            </a:r>
          </a:p>
          <a:p>
            <a:pPr marL="457200" lvl="2">
              <a:spcBef>
                <a:spcPts val="0"/>
              </a:spcBef>
              <a:spcAft>
                <a:spcPts val="1200"/>
              </a:spcAft>
            </a:pPr>
            <a:r>
              <a:rPr lang="en-US" sz="2400" dirty="0"/>
              <a:t>Lots of articles about </a:t>
            </a:r>
            <a:r>
              <a:rPr lang="en-US" sz="2400" dirty="0" smtClean="0"/>
              <a:t>us : local/national/industry news</a:t>
            </a:r>
            <a:endParaRPr lang="en-US" sz="2400" dirty="0"/>
          </a:p>
          <a:p>
            <a:pPr marL="228600" indent="-228600">
              <a:spcBef>
                <a:spcPts val="0"/>
              </a:spcBef>
              <a:spcAft>
                <a:spcPts val="1200"/>
              </a:spcAft>
            </a:pPr>
            <a:r>
              <a:rPr lang="en-US" sz="2400" dirty="0"/>
              <a:t>We’re growing fast! We’ve got lots of clients/users, some are brand name clients, look at our monthly growth, and we have a growing pipeline that will generate lots of $</a:t>
            </a:r>
          </a:p>
          <a:p>
            <a:pPr marL="228600" indent="-228600">
              <a:spcBef>
                <a:spcPts val="0"/>
              </a:spcBef>
              <a:spcAft>
                <a:spcPts val="1200"/>
              </a:spcAft>
            </a:pPr>
            <a:r>
              <a:rPr lang="en-US" sz="2400" dirty="0"/>
              <a:t>We’re performing </a:t>
            </a:r>
            <a:r>
              <a:rPr lang="en-US" sz="2400" dirty="0" smtClean="0"/>
              <a:t>amazing </a:t>
            </a:r>
            <a:r>
              <a:rPr lang="en-US" sz="2400" dirty="0"/>
              <a:t>for </a:t>
            </a:r>
            <a:r>
              <a:rPr lang="en-US" sz="2400" dirty="0" smtClean="0"/>
              <a:t>our clients</a:t>
            </a:r>
            <a:r>
              <a:rPr lang="en-US" sz="2400" dirty="0"/>
              <a:t>, look at these results!</a:t>
            </a:r>
          </a:p>
          <a:p>
            <a:pPr marL="228600" indent="-228600">
              <a:spcBef>
                <a:spcPts val="0"/>
              </a:spcBef>
              <a:spcAft>
                <a:spcPts val="1200"/>
              </a:spcAft>
            </a:pPr>
            <a:r>
              <a:rPr lang="en-US" sz="2400" dirty="0"/>
              <a:t>See our key </a:t>
            </a:r>
            <a:r>
              <a:rPr lang="en-US" sz="2400" dirty="0" smtClean="0"/>
              <a:t>business metrics, </a:t>
            </a:r>
            <a:r>
              <a:rPr lang="en-US" sz="2400" dirty="0"/>
              <a:t>we’re doing great!</a:t>
            </a:r>
          </a:p>
          <a:p>
            <a:pPr marL="0" indent="0">
              <a:spcBef>
                <a:spcPts val="0"/>
              </a:spcBef>
              <a:spcAft>
                <a:spcPts val="600"/>
              </a:spcAft>
              <a:buNone/>
            </a:pPr>
            <a:endParaRPr lang="en-US" sz="2400" dirty="0"/>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13</a:t>
            </a:fld>
            <a:endParaRPr lang="en-US" dirty="0"/>
          </a:p>
        </p:txBody>
      </p:sp>
    </p:spTree>
    <p:extLst>
      <p:ext uri="{BB962C8B-B14F-4D97-AF65-F5344CB8AC3E}">
        <p14:creationId xmlns:p14="http://schemas.microsoft.com/office/powerpoint/2010/main" val="108577586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Key Revenue Streams</a:t>
            </a:r>
            <a:endParaRPr lang="en-US" sz="3600" dirty="0"/>
          </a:p>
        </p:txBody>
      </p:sp>
      <p:sp>
        <p:nvSpPr>
          <p:cNvPr id="3" name="Content Placeholder 2"/>
          <p:cNvSpPr>
            <a:spLocks noGrp="1"/>
          </p:cNvSpPr>
          <p:nvPr>
            <p:ph sz="quarter" idx="1"/>
          </p:nvPr>
        </p:nvSpPr>
        <p:spPr>
          <a:xfrm>
            <a:off x="533400" y="1371600"/>
            <a:ext cx="8382000" cy="5029200"/>
          </a:xfrm>
        </p:spPr>
        <p:txBody>
          <a:bodyPr>
            <a:normAutofit/>
          </a:bodyPr>
          <a:lstStyle/>
          <a:p>
            <a:pPr marL="228600" indent="-228600">
              <a:spcBef>
                <a:spcPts val="0"/>
              </a:spcBef>
              <a:spcAft>
                <a:spcPts val="1200"/>
              </a:spcAft>
            </a:pPr>
            <a:r>
              <a:rPr lang="en-US" sz="2400" dirty="0" smtClean="0"/>
              <a:t>How do you make money?  </a:t>
            </a:r>
          </a:p>
          <a:p>
            <a:pPr marL="228600" indent="-228600">
              <a:spcBef>
                <a:spcPts val="0"/>
              </a:spcBef>
              <a:spcAft>
                <a:spcPts val="1200"/>
              </a:spcAft>
            </a:pPr>
            <a:r>
              <a:rPr lang="en-US" sz="2400" dirty="0" smtClean="0"/>
              <a:t>What are the </a:t>
            </a:r>
            <a:r>
              <a:rPr lang="en-US" sz="2400" dirty="0"/>
              <a:t>k</a:t>
            </a:r>
            <a:r>
              <a:rPr lang="en-US" sz="2400" dirty="0" smtClean="0"/>
              <a:t>ey </a:t>
            </a:r>
            <a:r>
              <a:rPr lang="en-US" sz="2400" dirty="0"/>
              <a:t>r</a:t>
            </a:r>
            <a:r>
              <a:rPr lang="en-US" sz="2400" dirty="0" smtClean="0"/>
              <a:t>evenue streams from customers?</a:t>
            </a:r>
          </a:p>
          <a:p>
            <a:pPr marL="228600" indent="-228600">
              <a:spcBef>
                <a:spcPts val="0"/>
              </a:spcBef>
              <a:spcAft>
                <a:spcPts val="1200"/>
              </a:spcAft>
            </a:pPr>
            <a:r>
              <a:rPr lang="en-US" sz="2400" dirty="0" smtClean="0"/>
              <a:t>Pricing? Flat fee or %? Why that rate?</a:t>
            </a:r>
          </a:p>
          <a:p>
            <a:pPr marL="228600" indent="-228600">
              <a:spcBef>
                <a:spcPts val="0"/>
              </a:spcBef>
              <a:spcAft>
                <a:spcPts val="1200"/>
              </a:spcAft>
            </a:pPr>
            <a:r>
              <a:rPr lang="en-US" sz="2400" dirty="0" smtClean="0"/>
              <a:t>Recurring Revenue Frequency?</a:t>
            </a:r>
          </a:p>
          <a:p>
            <a:pPr marL="228600" indent="-228600">
              <a:spcBef>
                <a:spcPts val="0"/>
              </a:spcBef>
              <a:spcAft>
                <a:spcPts val="1200"/>
              </a:spcAft>
            </a:pPr>
            <a:r>
              <a:rPr lang="en-US" sz="2400" dirty="0" smtClean="0"/>
              <a:t>Is there a big difference between Gross vs. Net Revenue?</a:t>
            </a:r>
          </a:p>
          <a:p>
            <a:pPr marL="228600" indent="-228600">
              <a:spcBef>
                <a:spcPts val="0"/>
              </a:spcBef>
              <a:spcAft>
                <a:spcPts val="600"/>
              </a:spcAft>
            </a:pPr>
            <a:r>
              <a:rPr lang="en-US" sz="2400" dirty="0" smtClean="0"/>
              <a:t>Example showing basic math: </a:t>
            </a:r>
          </a:p>
          <a:p>
            <a:pPr marL="457200" lvl="1" indent="-228600">
              <a:spcBef>
                <a:spcPts val="0"/>
              </a:spcBef>
              <a:spcAft>
                <a:spcPts val="600"/>
              </a:spcAft>
              <a:buFont typeface="Arial" pitchFamily="34" charset="0"/>
              <a:buChar char="•"/>
            </a:pPr>
            <a:r>
              <a:rPr lang="en-US" sz="2000" dirty="0" smtClean="0"/>
              <a:t>100 Clients </a:t>
            </a:r>
            <a:r>
              <a:rPr lang="en-US" sz="2000" dirty="0"/>
              <a:t>x</a:t>
            </a:r>
            <a:r>
              <a:rPr lang="en-US" sz="2000" dirty="0" smtClean="0"/>
              <a:t> </a:t>
            </a:r>
            <a:r>
              <a:rPr lang="en-US" sz="2000" dirty="0"/>
              <a:t>A</a:t>
            </a:r>
            <a:r>
              <a:rPr lang="en-US" sz="2000" dirty="0" smtClean="0"/>
              <a:t> Units x B Fee = $C Revenue</a:t>
            </a:r>
          </a:p>
          <a:p>
            <a:pPr marL="457200" lvl="1" indent="-228600">
              <a:spcBef>
                <a:spcPts val="0"/>
              </a:spcBef>
              <a:spcAft>
                <a:spcPts val="1200"/>
              </a:spcAft>
              <a:buFont typeface="Arial" pitchFamily="34" charset="0"/>
              <a:buChar char="•"/>
            </a:pPr>
            <a:r>
              <a:rPr lang="en-US" sz="2000" dirty="0" smtClean="0"/>
              <a:t>Easy to apply multiples: 10x, 100x clients</a:t>
            </a:r>
          </a:p>
          <a:p>
            <a:pPr marL="228600" indent="-228600">
              <a:spcBef>
                <a:spcPts val="0"/>
              </a:spcBef>
              <a:spcAft>
                <a:spcPts val="600"/>
              </a:spcAft>
            </a:pPr>
            <a:r>
              <a:rPr lang="en-US" sz="2400" dirty="0" smtClean="0"/>
              <a:t>How do customers get billed? How do they pay?</a:t>
            </a:r>
          </a:p>
          <a:p>
            <a:pPr marL="228600" indent="-228600">
              <a:spcBef>
                <a:spcPts val="0"/>
              </a:spcBef>
              <a:spcAft>
                <a:spcPts val="600"/>
              </a:spcAft>
            </a:pPr>
            <a:r>
              <a:rPr lang="en-US" sz="2400" dirty="0" smtClean="0"/>
              <a:t>Cash conversion : Immediately? 30-90 Days?</a:t>
            </a:r>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14</a:t>
            </a:fld>
            <a:endParaRPr lang="en-US" dirty="0"/>
          </a:p>
        </p:txBody>
      </p:sp>
    </p:spTree>
    <p:extLst>
      <p:ext uri="{BB962C8B-B14F-4D97-AF65-F5344CB8AC3E}">
        <p14:creationId xmlns:p14="http://schemas.microsoft.com/office/powerpoint/2010/main" val="9192048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Profit Model</a:t>
            </a:r>
            <a:endParaRPr lang="en-US" sz="3600" dirty="0"/>
          </a:p>
        </p:txBody>
      </p:sp>
      <p:sp>
        <p:nvSpPr>
          <p:cNvPr id="3" name="Content Placeholder 2"/>
          <p:cNvSpPr>
            <a:spLocks noGrp="1"/>
          </p:cNvSpPr>
          <p:nvPr>
            <p:ph sz="quarter" idx="1"/>
          </p:nvPr>
        </p:nvSpPr>
        <p:spPr>
          <a:xfrm>
            <a:off x="533400" y="1371600"/>
            <a:ext cx="8382000" cy="5029200"/>
          </a:xfrm>
        </p:spPr>
        <p:txBody>
          <a:bodyPr>
            <a:noAutofit/>
          </a:bodyPr>
          <a:lstStyle/>
          <a:p>
            <a:pPr marL="228600" indent="-228600">
              <a:spcBef>
                <a:spcPts val="0"/>
              </a:spcBef>
              <a:spcAft>
                <a:spcPts val="1200"/>
              </a:spcAft>
            </a:pPr>
            <a:r>
              <a:rPr lang="en-US" sz="2400" dirty="0" smtClean="0"/>
              <a:t>What are your expected variable costs per unit of revenue?</a:t>
            </a:r>
          </a:p>
          <a:p>
            <a:pPr marL="549275" lvl="1" indent="-228600">
              <a:spcBef>
                <a:spcPts val="0"/>
              </a:spcBef>
              <a:spcAft>
                <a:spcPts val="1200"/>
              </a:spcAft>
            </a:pPr>
            <a:r>
              <a:rPr lang="en-US" sz="2400" dirty="0" smtClean="0"/>
              <a:t>Cost Of Goods Sold?</a:t>
            </a:r>
          </a:p>
          <a:p>
            <a:pPr marL="549275" lvl="1" indent="-228600">
              <a:spcBef>
                <a:spcPts val="0"/>
              </a:spcBef>
              <a:spcAft>
                <a:spcPts val="1200"/>
              </a:spcAft>
            </a:pPr>
            <a:r>
              <a:rPr lang="en-US" sz="2400" dirty="0" smtClean="0"/>
              <a:t>Cost Per Customer Transaction?</a:t>
            </a:r>
          </a:p>
          <a:p>
            <a:pPr marL="228600" indent="-228600">
              <a:spcBef>
                <a:spcPts val="0"/>
              </a:spcBef>
              <a:spcAft>
                <a:spcPts val="1200"/>
              </a:spcAft>
            </a:pPr>
            <a:r>
              <a:rPr lang="en-US" sz="2400" dirty="0" smtClean="0"/>
              <a:t>What is your Variable Gross Margin (Revenue minus above costs)</a:t>
            </a:r>
          </a:p>
          <a:p>
            <a:pPr marL="228600" indent="-228600">
              <a:spcBef>
                <a:spcPts val="0"/>
              </a:spcBef>
              <a:spcAft>
                <a:spcPts val="1200"/>
              </a:spcAft>
            </a:pPr>
            <a:r>
              <a:rPr lang="en-US" sz="2400" dirty="0" smtClean="0"/>
              <a:t>As you grow your revenue, how will you be able to increase this?</a:t>
            </a:r>
          </a:p>
          <a:p>
            <a:pPr marL="549275" lvl="1" indent="-228600">
              <a:spcBef>
                <a:spcPts val="0"/>
              </a:spcBef>
              <a:spcAft>
                <a:spcPts val="1200"/>
              </a:spcAft>
            </a:pPr>
            <a:r>
              <a:rPr lang="en-US" sz="2400" dirty="0" smtClean="0"/>
              <a:t>Increase prices</a:t>
            </a:r>
          </a:p>
          <a:p>
            <a:pPr marL="549275" lvl="1" indent="-228600">
              <a:spcBef>
                <a:spcPts val="0"/>
              </a:spcBef>
              <a:spcAft>
                <a:spcPts val="1200"/>
              </a:spcAft>
            </a:pPr>
            <a:r>
              <a:rPr lang="en-US" sz="2400" dirty="0" smtClean="0"/>
              <a:t>Decrease costs</a:t>
            </a:r>
          </a:p>
          <a:p>
            <a:pPr marL="228600" indent="-228600">
              <a:spcBef>
                <a:spcPts val="0"/>
              </a:spcBef>
              <a:spcAft>
                <a:spcPts val="1200"/>
              </a:spcAft>
            </a:pPr>
            <a:r>
              <a:rPr lang="en-US" sz="2400" dirty="0" smtClean="0"/>
              <a:t>What are the expected fixed “step-up” costs as you grow?</a:t>
            </a:r>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15</a:t>
            </a:fld>
            <a:endParaRPr lang="en-US" dirty="0"/>
          </a:p>
        </p:txBody>
      </p:sp>
    </p:spTree>
    <p:extLst>
      <p:ext uri="{BB962C8B-B14F-4D97-AF65-F5344CB8AC3E}">
        <p14:creationId xmlns:p14="http://schemas.microsoft.com/office/powerpoint/2010/main" val="322458346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610600" cy="609600"/>
          </a:xfrm>
        </p:spPr>
        <p:txBody>
          <a:bodyPr>
            <a:noAutofit/>
          </a:bodyPr>
          <a:lstStyle/>
          <a:p>
            <a:r>
              <a:rPr lang="en-US" sz="3600" dirty="0"/>
              <a:t>Marketing : Customer Acquisition Plan &amp; Costs</a:t>
            </a:r>
          </a:p>
        </p:txBody>
      </p:sp>
      <p:sp>
        <p:nvSpPr>
          <p:cNvPr id="3" name="Content Placeholder 2"/>
          <p:cNvSpPr>
            <a:spLocks noGrp="1"/>
          </p:cNvSpPr>
          <p:nvPr>
            <p:ph sz="quarter" idx="1"/>
          </p:nvPr>
        </p:nvSpPr>
        <p:spPr>
          <a:xfrm>
            <a:off x="457200" y="1295400"/>
            <a:ext cx="8382000" cy="5029200"/>
          </a:xfrm>
        </p:spPr>
        <p:txBody>
          <a:bodyPr>
            <a:noAutofit/>
          </a:bodyPr>
          <a:lstStyle/>
          <a:p>
            <a:pPr marL="228600" indent="-228600">
              <a:spcBef>
                <a:spcPts val="0"/>
              </a:spcBef>
              <a:spcAft>
                <a:spcPts val="600"/>
              </a:spcAft>
            </a:pPr>
            <a:r>
              <a:rPr lang="en-US" sz="2400" dirty="0" smtClean="0"/>
              <a:t>Channels : How to reach / market to customers?</a:t>
            </a:r>
          </a:p>
          <a:p>
            <a:pPr marL="228600" indent="-228600">
              <a:spcBef>
                <a:spcPts val="0"/>
              </a:spcBef>
              <a:spcAft>
                <a:spcPts val="600"/>
              </a:spcAft>
            </a:pPr>
            <a:r>
              <a:rPr lang="en-US" sz="2400" dirty="0" smtClean="0"/>
              <a:t>Strategy : How to convert, acquire or close clients?</a:t>
            </a:r>
          </a:p>
          <a:p>
            <a:pPr marL="228600" indent="-228600">
              <a:spcBef>
                <a:spcPts val="0"/>
              </a:spcBef>
              <a:spcAft>
                <a:spcPts val="600"/>
              </a:spcAft>
            </a:pPr>
            <a:r>
              <a:rPr lang="en-US" sz="2400" dirty="0" smtClean="0"/>
              <a:t>Unique Strategic Relationships / Partnerships?</a:t>
            </a:r>
          </a:p>
          <a:p>
            <a:pPr marL="228600" indent="-228600">
              <a:spcBef>
                <a:spcPts val="0"/>
              </a:spcBef>
              <a:spcAft>
                <a:spcPts val="600"/>
              </a:spcAft>
            </a:pPr>
            <a:r>
              <a:rPr lang="en-US" sz="2400" dirty="0" smtClean="0"/>
              <a:t>Potential for leverage or scalability to grow fast economically?</a:t>
            </a:r>
          </a:p>
          <a:p>
            <a:pPr marL="228600" indent="-228600">
              <a:spcBef>
                <a:spcPts val="0"/>
              </a:spcBef>
              <a:spcAft>
                <a:spcPts val="600"/>
              </a:spcAft>
            </a:pPr>
            <a:r>
              <a:rPr lang="en-US" sz="2400" dirty="0" smtClean="0"/>
              <a:t>How long is sales cycle to get a client?</a:t>
            </a:r>
          </a:p>
          <a:p>
            <a:pPr marL="228600" indent="-228600">
              <a:spcBef>
                <a:spcPts val="0"/>
              </a:spcBef>
              <a:spcAft>
                <a:spcPts val="600"/>
              </a:spcAft>
            </a:pPr>
            <a:r>
              <a:rPr lang="en-US" sz="2400" dirty="0" smtClean="0"/>
              <a:t>Expected conversion rate to get a paid client?  </a:t>
            </a:r>
          </a:p>
          <a:p>
            <a:pPr marL="228600" indent="-228600">
              <a:spcBef>
                <a:spcPts val="0"/>
              </a:spcBef>
              <a:spcAft>
                <a:spcPts val="600"/>
              </a:spcAft>
            </a:pPr>
            <a:r>
              <a:rPr lang="en-US" sz="2400" dirty="0"/>
              <a:t>How to keep clients and build recurring sales</a:t>
            </a:r>
            <a:r>
              <a:rPr lang="en-US" sz="2400" dirty="0" smtClean="0"/>
              <a:t>?</a:t>
            </a:r>
          </a:p>
          <a:p>
            <a:pPr marL="228600" indent="-228600">
              <a:spcBef>
                <a:spcPts val="0"/>
              </a:spcBef>
              <a:spcAft>
                <a:spcPts val="600"/>
              </a:spcAft>
            </a:pPr>
            <a:r>
              <a:rPr lang="en-US" sz="2400" dirty="0" smtClean="0"/>
              <a:t>Average Cost to </a:t>
            </a:r>
            <a:r>
              <a:rPr lang="en-US" sz="2400" dirty="0"/>
              <a:t>A</a:t>
            </a:r>
            <a:r>
              <a:rPr lang="en-US" sz="2400" dirty="0" smtClean="0"/>
              <a:t>cquire a Customer?</a:t>
            </a:r>
          </a:p>
          <a:p>
            <a:pPr marL="228600" indent="-228600">
              <a:spcBef>
                <a:spcPts val="0"/>
              </a:spcBef>
              <a:spcAft>
                <a:spcPts val="600"/>
              </a:spcAft>
            </a:pPr>
            <a:r>
              <a:rPr lang="en-US" sz="2400" dirty="0" smtClean="0"/>
              <a:t>Expected ARPU (Average Revenue </a:t>
            </a:r>
            <a:r>
              <a:rPr lang="en-US" sz="2400" dirty="0"/>
              <a:t>P</a:t>
            </a:r>
            <a:r>
              <a:rPr lang="en-US" sz="2400" dirty="0" smtClean="0"/>
              <a:t>er </a:t>
            </a:r>
            <a:r>
              <a:rPr lang="en-US" sz="2400" dirty="0"/>
              <a:t>U</a:t>
            </a:r>
            <a:r>
              <a:rPr lang="en-US" sz="2400" dirty="0" smtClean="0"/>
              <a:t>ser)?</a:t>
            </a:r>
          </a:p>
          <a:p>
            <a:pPr marL="228600" indent="-228600">
              <a:spcBef>
                <a:spcPts val="0"/>
              </a:spcBef>
              <a:spcAft>
                <a:spcPts val="600"/>
              </a:spcAft>
            </a:pPr>
            <a:r>
              <a:rPr lang="en-US" sz="2400" dirty="0" smtClean="0"/>
              <a:t>Life-time Value of Customer?</a:t>
            </a:r>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16</a:t>
            </a:fld>
            <a:endParaRPr lang="en-US" dirty="0"/>
          </a:p>
        </p:txBody>
      </p:sp>
    </p:spTree>
    <p:extLst>
      <p:ext uri="{BB962C8B-B14F-4D97-AF65-F5344CB8AC3E}">
        <p14:creationId xmlns:p14="http://schemas.microsoft.com/office/powerpoint/2010/main" val="291248510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Financial Projections</a:t>
            </a:r>
            <a:endParaRPr lang="en-US" sz="3600" dirty="0"/>
          </a:p>
        </p:txBody>
      </p:sp>
      <p:sp>
        <p:nvSpPr>
          <p:cNvPr id="3" name="Content Placeholder 2"/>
          <p:cNvSpPr>
            <a:spLocks noGrp="1"/>
          </p:cNvSpPr>
          <p:nvPr>
            <p:ph sz="quarter" idx="1"/>
          </p:nvPr>
        </p:nvSpPr>
        <p:spPr>
          <a:xfrm>
            <a:off x="609600" y="1295400"/>
            <a:ext cx="8382000" cy="5029200"/>
          </a:xfrm>
        </p:spPr>
        <p:txBody>
          <a:bodyPr>
            <a:noAutofit/>
          </a:bodyPr>
          <a:lstStyle/>
          <a:p>
            <a:pPr marL="228600" indent="-228600">
              <a:spcBef>
                <a:spcPts val="0"/>
              </a:spcBef>
              <a:spcAft>
                <a:spcPts val="600"/>
              </a:spcAft>
            </a:pPr>
            <a:r>
              <a:rPr lang="en-US" sz="2400" dirty="0" smtClean="0"/>
              <a:t># Years Projected:</a:t>
            </a:r>
          </a:p>
          <a:p>
            <a:pPr marL="457200" lvl="1" indent="-228600">
              <a:spcBef>
                <a:spcPts val="0"/>
              </a:spcBef>
              <a:spcAft>
                <a:spcPts val="600"/>
              </a:spcAft>
              <a:buFont typeface="Arial" pitchFamily="34" charset="0"/>
              <a:buChar char="•"/>
            </a:pPr>
            <a:r>
              <a:rPr lang="en-US" sz="2400" dirty="0" smtClean="0"/>
              <a:t>Startups: </a:t>
            </a:r>
            <a:r>
              <a:rPr lang="en-US" sz="2400" dirty="0"/>
              <a:t>6</a:t>
            </a:r>
            <a:r>
              <a:rPr lang="en-US" sz="2400" dirty="0" smtClean="0"/>
              <a:t> year projections (1 year of getting started)</a:t>
            </a:r>
          </a:p>
          <a:p>
            <a:pPr marL="457200" lvl="1" indent="-228600">
              <a:spcBef>
                <a:spcPts val="0"/>
              </a:spcBef>
              <a:spcAft>
                <a:spcPts val="600"/>
              </a:spcAft>
              <a:buFont typeface="Arial" pitchFamily="34" charset="0"/>
              <a:buChar char="•"/>
            </a:pPr>
            <a:r>
              <a:rPr lang="en-US" sz="2400" dirty="0" smtClean="0"/>
              <a:t>Early-mid stage: 1-2 year historical, 3-5 year projections</a:t>
            </a:r>
          </a:p>
          <a:p>
            <a:pPr marL="228600" indent="-228600">
              <a:spcBef>
                <a:spcPts val="0"/>
              </a:spcBef>
              <a:spcAft>
                <a:spcPts val="600"/>
              </a:spcAft>
            </a:pPr>
            <a:r>
              <a:rPr lang="en-US" sz="2400" dirty="0" smtClean="0"/>
              <a:t>Target Market Size vs. Acquired Clients:</a:t>
            </a:r>
          </a:p>
          <a:p>
            <a:pPr marL="457200" lvl="1" indent="-228600">
              <a:spcBef>
                <a:spcPts val="0"/>
              </a:spcBef>
              <a:spcAft>
                <a:spcPts val="600"/>
              </a:spcAft>
              <a:buFont typeface="Arial" pitchFamily="34" charset="0"/>
              <a:buChar char="•"/>
            </a:pPr>
            <a:r>
              <a:rPr lang="en-US" sz="2400" dirty="0" smtClean="0"/>
              <a:t>Total # Clients in Target </a:t>
            </a:r>
            <a:r>
              <a:rPr lang="en-US" sz="2400" dirty="0"/>
              <a:t>Market </a:t>
            </a:r>
            <a:r>
              <a:rPr lang="en-US" sz="2400" dirty="0" smtClean="0"/>
              <a:t>(show each </a:t>
            </a:r>
            <a:r>
              <a:rPr lang="en-US" sz="2400" dirty="0"/>
              <a:t>year with </a:t>
            </a:r>
            <a:r>
              <a:rPr lang="en-US" sz="2400" dirty="0" smtClean="0"/>
              <a:t>growth)</a:t>
            </a:r>
          </a:p>
          <a:p>
            <a:pPr marL="457200" lvl="1" indent="-228600">
              <a:spcBef>
                <a:spcPts val="0"/>
              </a:spcBef>
              <a:spcAft>
                <a:spcPts val="600"/>
              </a:spcAft>
              <a:buFont typeface="Arial" pitchFamily="34" charset="0"/>
              <a:buChar char="•"/>
            </a:pPr>
            <a:r>
              <a:rPr lang="en-US" sz="2400" dirty="0" smtClean="0"/>
              <a:t># Clients Acquired or Free Users vs. Revenue Generating Users (show conversion rate)</a:t>
            </a:r>
            <a:endParaRPr lang="en-US" sz="2400" dirty="0"/>
          </a:p>
          <a:p>
            <a:pPr marL="457200" lvl="1" indent="-228600">
              <a:spcBef>
                <a:spcPts val="0"/>
              </a:spcBef>
              <a:spcAft>
                <a:spcPts val="600"/>
              </a:spcAft>
              <a:buFont typeface="Arial" pitchFamily="34" charset="0"/>
              <a:buChar char="•"/>
            </a:pPr>
            <a:r>
              <a:rPr lang="en-US" sz="2400" dirty="0" smtClean="0"/>
              <a:t>% </a:t>
            </a:r>
            <a:r>
              <a:rPr lang="en-US" sz="2400" dirty="0"/>
              <a:t>Penetrated </a:t>
            </a:r>
            <a:r>
              <a:rPr lang="en-US" sz="2400" dirty="0" smtClean="0"/>
              <a:t>(growing to 1%-10% possible, &gt;50% unlikely)</a:t>
            </a:r>
            <a:endParaRPr lang="en-US" sz="2400" dirty="0"/>
          </a:p>
          <a:p>
            <a:pPr marL="228600" indent="-228600">
              <a:spcBef>
                <a:spcPts val="0"/>
              </a:spcBef>
              <a:spcAft>
                <a:spcPts val="600"/>
              </a:spcAft>
            </a:pPr>
            <a:r>
              <a:rPr lang="en-US" sz="2400" dirty="0" smtClean="0"/>
              <a:t>High Level Financials: </a:t>
            </a:r>
          </a:p>
          <a:p>
            <a:pPr marL="457200" lvl="1" indent="-228600">
              <a:spcBef>
                <a:spcPts val="0"/>
              </a:spcBef>
              <a:spcAft>
                <a:spcPts val="600"/>
              </a:spcAft>
              <a:buFont typeface="Arial" pitchFamily="34" charset="0"/>
              <a:buChar char="•"/>
            </a:pPr>
            <a:r>
              <a:rPr lang="en-US" sz="2400" dirty="0" smtClean="0"/>
              <a:t>Revenue</a:t>
            </a:r>
            <a:r>
              <a:rPr lang="en-US" sz="2400" dirty="0"/>
              <a:t>, Expenses, </a:t>
            </a:r>
            <a:r>
              <a:rPr lang="en-US" sz="2400" dirty="0" smtClean="0"/>
              <a:t>Net Profit, </a:t>
            </a:r>
            <a:r>
              <a:rPr lang="en-US" sz="2400" dirty="0"/>
              <a:t>N</a:t>
            </a:r>
            <a:r>
              <a:rPr lang="en-US" sz="2400" dirty="0" smtClean="0"/>
              <a:t>et Profit %</a:t>
            </a:r>
          </a:p>
          <a:p>
            <a:pPr marL="457200" lvl="1" indent="-228600">
              <a:spcBef>
                <a:spcPts val="0"/>
              </a:spcBef>
              <a:spcAft>
                <a:spcPts val="600"/>
              </a:spcAft>
              <a:buFont typeface="Arial" pitchFamily="34" charset="0"/>
              <a:buChar char="•"/>
            </a:pPr>
            <a:r>
              <a:rPr lang="en-US" sz="2400" dirty="0" smtClean="0"/>
              <a:t>Optional: Break out key revenue streams</a:t>
            </a:r>
          </a:p>
          <a:p>
            <a:pPr marL="457200" lvl="1" indent="-228600">
              <a:spcBef>
                <a:spcPts val="0"/>
              </a:spcBef>
              <a:spcAft>
                <a:spcPts val="600"/>
              </a:spcAft>
              <a:buFont typeface="Arial" pitchFamily="34" charset="0"/>
              <a:buChar char="•"/>
            </a:pPr>
            <a:r>
              <a:rPr lang="en-US" sz="2400" dirty="0" smtClean="0"/>
              <a:t>Optional: Break out key expenses (Employee costs, marketing)</a:t>
            </a:r>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17</a:t>
            </a:fld>
            <a:endParaRPr lang="en-US" dirty="0"/>
          </a:p>
        </p:txBody>
      </p:sp>
    </p:spTree>
    <p:extLst>
      <p:ext uri="{BB962C8B-B14F-4D97-AF65-F5344CB8AC3E}">
        <p14:creationId xmlns:p14="http://schemas.microsoft.com/office/powerpoint/2010/main" val="343087070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Team</a:t>
            </a:r>
            <a:endParaRPr lang="en-US" sz="3600" dirty="0"/>
          </a:p>
        </p:txBody>
      </p:sp>
      <p:sp>
        <p:nvSpPr>
          <p:cNvPr id="3" name="Content Placeholder 2"/>
          <p:cNvSpPr>
            <a:spLocks noGrp="1"/>
          </p:cNvSpPr>
          <p:nvPr>
            <p:ph sz="quarter" idx="1"/>
          </p:nvPr>
        </p:nvSpPr>
        <p:spPr>
          <a:xfrm>
            <a:off x="609600" y="1371600"/>
            <a:ext cx="8382000" cy="5029200"/>
          </a:xfrm>
        </p:spPr>
        <p:txBody>
          <a:bodyPr>
            <a:normAutofit/>
          </a:bodyPr>
          <a:lstStyle/>
          <a:p>
            <a:pPr marL="228600" indent="-228600">
              <a:spcBef>
                <a:spcPts val="0"/>
              </a:spcBef>
              <a:spcAft>
                <a:spcPts val="1200"/>
              </a:spcAft>
            </a:pPr>
            <a:r>
              <a:rPr lang="en-US" sz="2400" dirty="0" smtClean="0"/>
              <a:t>Core Team: The Founders &amp; Chiefs</a:t>
            </a:r>
          </a:p>
          <a:p>
            <a:pPr marL="228600" indent="-228600">
              <a:spcBef>
                <a:spcPts val="0"/>
              </a:spcBef>
              <a:spcAft>
                <a:spcPts val="1200"/>
              </a:spcAft>
            </a:pPr>
            <a:r>
              <a:rPr lang="en-US" sz="2400" dirty="0" smtClean="0"/>
              <a:t>Photos (Optional)</a:t>
            </a:r>
          </a:p>
          <a:p>
            <a:pPr marL="228600" indent="-228600">
              <a:spcBef>
                <a:spcPts val="0"/>
              </a:spcBef>
              <a:spcAft>
                <a:spcPts val="1200"/>
              </a:spcAft>
            </a:pPr>
            <a:r>
              <a:rPr lang="en-US" sz="2400" dirty="0"/>
              <a:t>R</a:t>
            </a:r>
            <a:r>
              <a:rPr lang="en-US" sz="2400" dirty="0" smtClean="0"/>
              <a:t>elevant </a:t>
            </a:r>
            <a:r>
              <a:rPr lang="en-US" sz="2400" dirty="0"/>
              <a:t>E</a:t>
            </a:r>
            <a:r>
              <a:rPr lang="en-US" sz="2400" dirty="0" smtClean="0"/>
              <a:t>xperiences / Successes (Exits?) / Failures (Good war stories?)</a:t>
            </a:r>
          </a:p>
          <a:p>
            <a:pPr marL="228600" indent="-228600">
              <a:spcBef>
                <a:spcPts val="0"/>
              </a:spcBef>
              <a:spcAft>
                <a:spcPts val="1200"/>
              </a:spcAft>
            </a:pPr>
            <a:r>
              <a:rPr lang="en-US" sz="2400" dirty="0" smtClean="0"/>
              <a:t>Leadership Experience</a:t>
            </a:r>
          </a:p>
          <a:p>
            <a:pPr marL="228600" indent="-228600">
              <a:spcBef>
                <a:spcPts val="0"/>
              </a:spcBef>
              <a:spcAft>
                <a:spcPts val="1200"/>
              </a:spcAft>
            </a:pPr>
            <a:r>
              <a:rPr lang="en-US" sz="2400" dirty="0" smtClean="0"/>
              <a:t>Education</a:t>
            </a:r>
          </a:p>
          <a:p>
            <a:pPr marL="228600" indent="-228600">
              <a:spcBef>
                <a:spcPts val="0"/>
              </a:spcBef>
              <a:spcAft>
                <a:spcPts val="1200"/>
              </a:spcAft>
            </a:pPr>
            <a:r>
              <a:rPr lang="en-US" sz="2400" dirty="0" smtClean="0"/>
              <a:t>Don’t write sentences, use brief bullet points</a:t>
            </a:r>
          </a:p>
          <a:p>
            <a:pPr marL="0" indent="0">
              <a:spcBef>
                <a:spcPts val="0"/>
              </a:spcBef>
              <a:spcAft>
                <a:spcPts val="600"/>
              </a:spcAft>
              <a:buNone/>
            </a:pPr>
            <a:endParaRPr lang="en-US" sz="2400" dirty="0" smtClean="0"/>
          </a:p>
          <a:p>
            <a:pPr marL="0" indent="0" algn="ctr">
              <a:spcBef>
                <a:spcPts val="0"/>
              </a:spcBef>
              <a:spcAft>
                <a:spcPts val="600"/>
              </a:spcAft>
              <a:buNone/>
            </a:pPr>
            <a:r>
              <a:rPr lang="en-US" sz="2400" dirty="0" smtClean="0"/>
              <a:t>“We are the right team who can execute this business plan because...”</a:t>
            </a:r>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18</a:t>
            </a:fld>
            <a:endParaRPr lang="en-US" dirty="0"/>
          </a:p>
        </p:txBody>
      </p:sp>
    </p:spTree>
    <p:extLst>
      <p:ext uri="{BB962C8B-B14F-4D97-AF65-F5344CB8AC3E}">
        <p14:creationId xmlns:p14="http://schemas.microsoft.com/office/powerpoint/2010/main" val="218064582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Board / Advisors / Future Hires</a:t>
            </a:r>
            <a:endParaRPr lang="en-US" sz="3600" dirty="0"/>
          </a:p>
        </p:txBody>
      </p:sp>
      <p:sp>
        <p:nvSpPr>
          <p:cNvPr id="3" name="Content Placeholder 2"/>
          <p:cNvSpPr>
            <a:spLocks noGrp="1"/>
          </p:cNvSpPr>
          <p:nvPr>
            <p:ph sz="quarter" idx="1"/>
          </p:nvPr>
        </p:nvSpPr>
        <p:spPr>
          <a:xfrm>
            <a:off x="609600" y="1371600"/>
            <a:ext cx="8382000" cy="5029200"/>
          </a:xfrm>
        </p:spPr>
        <p:txBody>
          <a:bodyPr>
            <a:normAutofit/>
          </a:bodyPr>
          <a:lstStyle/>
          <a:p>
            <a:pPr marL="228600" indent="-228600">
              <a:spcBef>
                <a:spcPts val="0"/>
              </a:spcBef>
              <a:spcAft>
                <a:spcPts val="1200"/>
              </a:spcAft>
            </a:pPr>
            <a:r>
              <a:rPr lang="en-US" sz="2400" dirty="0" smtClean="0"/>
              <a:t>Board of Directors?</a:t>
            </a:r>
          </a:p>
          <a:p>
            <a:pPr marL="228600" indent="-228600">
              <a:spcBef>
                <a:spcPts val="0"/>
              </a:spcBef>
              <a:spcAft>
                <a:spcPts val="1200"/>
              </a:spcAft>
            </a:pPr>
            <a:r>
              <a:rPr lang="en-US" sz="2400" dirty="0" smtClean="0"/>
              <a:t>Board of Advisors?</a:t>
            </a:r>
          </a:p>
          <a:p>
            <a:pPr marL="228600" indent="-228600">
              <a:spcBef>
                <a:spcPts val="0"/>
              </a:spcBef>
              <a:spcAft>
                <a:spcPts val="1200"/>
              </a:spcAft>
            </a:pPr>
            <a:r>
              <a:rPr lang="en-US" sz="2400" dirty="0" smtClean="0"/>
              <a:t>Relevancy / Market Knowledge / Support</a:t>
            </a:r>
          </a:p>
          <a:p>
            <a:pPr marL="228600" indent="-228600">
              <a:spcBef>
                <a:spcPts val="0"/>
              </a:spcBef>
              <a:spcAft>
                <a:spcPts val="1200"/>
              </a:spcAft>
            </a:pPr>
            <a:r>
              <a:rPr lang="en-US" sz="2400" dirty="0" smtClean="0"/>
              <a:t>State verbally : Are they investing?  Big points if “Yes”.  If “No”, don’t bring it up, have a reason for why not if asked. </a:t>
            </a:r>
          </a:p>
          <a:p>
            <a:pPr marL="228600" indent="-228600">
              <a:spcBef>
                <a:spcPts val="0"/>
              </a:spcBef>
              <a:spcAft>
                <a:spcPts val="1200"/>
              </a:spcAft>
            </a:pPr>
            <a:r>
              <a:rPr lang="en-US" sz="2400" dirty="0" smtClean="0"/>
              <a:t>Reference key holes in management or operations that need to be filled (intros needed?).  Few companies have the perfect team from the start, recognize that and solve it. Reference to use of funds raised if timing is in next 12 months.</a:t>
            </a:r>
            <a:endParaRPr lang="en-US" sz="2400" dirty="0"/>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19</a:t>
            </a:fld>
            <a:endParaRPr lang="en-US" dirty="0"/>
          </a:p>
        </p:txBody>
      </p:sp>
    </p:spTree>
    <p:extLst>
      <p:ext uri="{BB962C8B-B14F-4D97-AF65-F5344CB8AC3E}">
        <p14:creationId xmlns:p14="http://schemas.microsoft.com/office/powerpoint/2010/main" val="7318051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457200" y="4198203"/>
            <a:ext cx="6934200" cy="830997"/>
          </a:xfrm>
          <a:prstGeom prst="rect">
            <a:avLst/>
          </a:prstGeom>
          <a:noFill/>
          <a:ln w="12700" cmpd="sng">
            <a:solidFill>
              <a:schemeClr val="tx1"/>
            </a:solidFill>
          </a:ln>
        </p:spPr>
        <p:txBody>
          <a:bodyPr wrap="square" rtlCol="0">
            <a:spAutoFit/>
          </a:bodyPr>
          <a:lstStyle/>
          <a:p>
            <a:r>
              <a:rPr lang="en-US" sz="2400" b="1" dirty="0" smtClean="0"/>
              <a:t>Business</a:t>
            </a:r>
          </a:p>
          <a:p>
            <a:r>
              <a:rPr lang="en-US" sz="2400" b="1" dirty="0" smtClean="0"/>
              <a:t>Documents</a:t>
            </a:r>
            <a:endParaRPr lang="en-US" sz="2400" b="1" dirty="0"/>
          </a:p>
        </p:txBody>
      </p:sp>
      <p:sp>
        <p:nvSpPr>
          <p:cNvPr id="4" name="TextBox 3"/>
          <p:cNvSpPr txBox="1"/>
          <p:nvPr/>
        </p:nvSpPr>
        <p:spPr>
          <a:xfrm>
            <a:off x="457200" y="1447800"/>
            <a:ext cx="6934200" cy="830997"/>
          </a:xfrm>
          <a:prstGeom prst="rect">
            <a:avLst/>
          </a:prstGeom>
          <a:noFill/>
          <a:ln w="12700" cmpd="sng">
            <a:solidFill>
              <a:schemeClr val="tx1"/>
            </a:solidFill>
          </a:ln>
        </p:spPr>
        <p:txBody>
          <a:bodyPr wrap="square" rtlCol="0">
            <a:spAutoFit/>
          </a:bodyPr>
          <a:lstStyle/>
          <a:p>
            <a:r>
              <a:rPr lang="en-US" sz="2400" b="1" dirty="0" smtClean="0"/>
              <a:t>One Page </a:t>
            </a:r>
          </a:p>
          <a:p>
            <a:r>
              <a:rPr lang="en-US" sz="2400" b="1" dirty="0"/>
              <a:t>S</a:t>
            </a:r>
            <a:r>
              <a:rPr lang="en-US" sz="2400" b="1" dirty="0" smtClean="0"/>
              <a:t>ummary</a:t>
            </a:r>
            <a:endParaRPr lang="en-US" sz="2400" b="1" dirty="0"/>
          </a:p>
        </p:txBody>
      </p:sp>
      <p:sp>
        <p:nvSpPr>
          <p:cNvPr id="28" name="TextBox 27"/>
          <p:cNvSpPr txBox="1"/>
          <p:nvPr/>
        </p:nvSpPr>
        <p:spPr>
          <a:xfrm>
            <a:off x="457200" y="3283803"/>
            <a:ext cx="6934200" cy="830997"/>
          </a:xfrm>
          <a:prstGeom prst="rect">
            <a:avLst/>
          </a:prstGeom>
          <a:noFill/>
          <a:ln w="12700" cmpd="sng">
            <a:solidFill>
              <a:schemeClr val="tx1"/>
            </a:solidFill>
          </a:ln>
        </p:spPr>
        <p:txBody>
          <a:bodyPr wrap="square" rtlCol="0">
            <a:spAutoFit/>
          </a:bodyPr>
          <a:lstStyle/>
          <a:p>
            <a:r>
              <a:rPr lang="en-US" sz="2400" b="1" dirty="0" smtClean="0"/>
              <a:t>Pitch</a:t>
            </a:r>
          </a:p>
          <a:p>
            <a:endParaRPr lang="en-US" sz="2400" b="1" dirty="0"/>
          </a:p>
        </p:txBody>
      </p:sp>
      <p:sp>
        <p:nvSpPr>
          <p:cNvPr id="30" name="TextBox 29"/>
          <p:cNvSpPr txBox="1"/>
          <p:nvPr/>
        </p:nvSpPr>
        <p:spPr>
          <a:xfrm>
            <a:off x="457200" y="5112603"/>
            <a:ext cx="6934200" cy="830997"/>
          </a:xfrm>
          <a:prstGeom prst="rect">
            <a:avLst/>
          </a:prstGeom>
          <a:noFill/>
          <a:ln w="12700" cmpd="sng">
            <a:solidFill>
              <a:schemeClr val="tx1"/>
            </a:solidFill>
          </a:ln>
        </p:spPr>
        <p:txBody>
          <a:bodyPr wrap="square" rtlCol="0">
            <a:spAutoFit/>
          </a:bodyPr>
          <a:lstStyle/>
          <a:p>
            <a:r>
              <a:rPr lang="en-US" sz="2400" b="1" dirty="0" smtClean="0"/>
              <a:t>Agreements</a:t>
            </a:r>
          </a:p>
          <a:p>
            <a:endParaRPr lang="en-US" sz="2400" b="1" dirty="0"/>
          </a:p>
        </p:txBody>
      </p:sp>
      <p:sp>
        <p:nvSpPr>
          <p:cNvPr id="21505" name="Rectangle 2"/>
          <p:cNvSpPr>
            <a:spLocks noGrp="1" noRot="1" noChangeArrowheads="1"/>
          </p:cNvSpPr>
          <p:nvPr>
            <p:ph type="title" idx="4294967295"/>
          </p:nvPr>
        </p:nvSpPr>
        <p:spPr/>
        <p:txBody>
          <a:bodyPr/>
          <a:lstStyle/>
          <a:p>
            <a:pPr eaLnBrk="1" hangingPunct="1"/>
            <a:r>
              <a:rPr lang="en-US" sz="3600" dirty="0" smtClean="0">
                <a:solidFill>
                  <a:schemeClr val="folHlink"/>
                </a:solidFill>
              </a:rPr>
              <a:t>Understanding the Angel Investment Process</a:t>
            </a:r>
          </a:p>
        </p:txBody>
      </p:sp>
      <p:sp>
        <p:nvSpPr>
          <p:cNvPr id="25" name="Slide Number Placeholder 24"/>
          <p:cNvSpPr txBox="1">
            <a:spLocks noGrp="1"/>
          </p:cNvSpPr>
          <p:nvPr/>
        </p:nvSpPr>
        <p:spPr>
          <a:xfrm>
            <a:off x="0" y="1011238"/>
            <a:ext cx="533400" cy="244475"/>
          </a:xfrm>
          <a:prstGeom prst="rect">
            <a:avLst/>
          </a:prstGeom>
          <a:noFill/>
        </p:spPr>
        <p:txBody>
          <a:bodyPr anchor="ctr">
            <a:normAutofit lnSpcReduction="10000"/>
          </a:bodyPr>
          <a:lstStyle/>
          <a:p>
            <a:pPr algn="ctr">
              <a:lnSpc>
                <a:spcPct val="80000"/>
              </a:lnSpc>
              <a:spcBef>
                <a:spcPct val="20000"/>
              </a:spcBef>
              <a:buClr>
                <a:schemeClr val="hlink"/>
              </a:buClr>
              <a:buFont typeface="Wingdings" pitchFamily="2" charset="2"/>
              <a:buNone/>
              <a:defRPr/>
            </a:pPr>
            <a:fld id="{C77CB7F9-468F-41E5-BF91-B9F6E7722B75}" type="slidenum">
              <a:rPr lang="en-US" sz="1400" b="1">
                <a:solidFill>
                  <a:srgbClr val="FFFFFF"/>
                </a:solidFill>
                <a:effectLst>
                  <a:outerShdw blurRad="38100" dist="38100" dir="2700000" algn="tl">
                    <a:srgbClr val="000000">
                      <a:alpha val="43137"/>
                    </a:srgbClr>
                  </a:outerShdw>
                </a:effectLst>
                <a:latin typeface="Arial" pitchFamily="34" charset="0"/>
              </a:rPr>
              <a:pPr algn="ctr">
                <a:lnSpc>
                  <a:spcPct val="80000"/>
                </a:lnSpc>
                <a:spcBef>
                  <a:spcPct val="20000"/>
                </a:spcBef>
                <a:buClr>
                  <a:schemeClr val="hlink"/>
                </a:buClr>
                <a:buFont typeface="Wingdings" pitchFamily="2" charset="2"/>
                <a:buNone/>
                <a:defRPr/>
              </a:pPr>
              <a:t>2</a:t>
            </a:fld>
            <a:endParaRPr lang="en-US" sz="1400" b="1" dirty="0">
              <a:solidFill>
                <a:srgbClr val="FFFFFF"/>
              </a:solidFill>
              <a:effectLst>
                <a:outerShdw blurRad="38100" dist="38100" dir="2700000" algn="tl">
                  <a:srgbClr val="000000">
                    <a:alpha val="43137"/>
                  </a:srgbClr>
                </a:outerShdw>
              </a:effectLst>
              <a:latin typeface="Arial" pitchFamily="34" charset="0"/>
            </a:endParaRPr>
          </a:p>
        </p:txBody>
      </p:sp>
      <p:sp>
        <p:nvSpPr>
          <p:cNvPr id="101380" name="Rectangle 4"/>
          <p:cNvSpPr>
            <a:spLocks noChangeArrowheads="1"/>
          </p:cNvSpPr>
          <p:nvPr/>
        </p:nvSpPr>
        <p:spPr bwMode="auto">
          <a:xfrm>
            <a:off x="2276475" y="1375425"/>
            <a:ext cx="4114800" cy="330489"/>
          </a:xfrm>
          <a:prstGeom prst="roundRect">
            <a:avLst/>
          </a:prstGeom>
          <a:solidFill>
            <a:schemeClr val="accent3">
              <a:lumMod val="60000"/>
              <a:lumOff val="40000"/>
            </a:schemeClr>
          </a:solidFill>
          <a:ln>
            <a:headEnd/>
            <a:tailEnd/>
          </a:ln>
          <a:effectLst>
            <a:outerShdw blurRad="38100" dist="30000" dir="5400000" rotWithShape="0">
              <a:srgbClr val="000000">
                <a:alpha val="45000"/>
              </a:srgbClr>
            </a:outerShdw>
            <a:softEdge rad="12700"/>
          </a:effectLst>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en-US" sz="2000" b="1">
                <a:solidFill>
                  <a:srgbClr val="404040"/>
                </a:solidFill>
                <a:latin typeface="Century Gothic" pitchFamily="34" charset="0"/>
                <a:cs typeface="Arial" charset="0"/>
              </a:rPr>
              <a:t>Sourcing/Networking</a:t>
            </a:r>
          </a:p>
        </p:txBody>
      </p:sp>
      <p:sp>
        <p:nvSpPr>
          <p:cNvPr id="101381" name="Rectangle 5"/>
          <p:cNvSpPr>
            <a:spLocks noChangeArrowheads="1"/>
          </p:cNvSpPr>
          <p:nvPr/>
        </p:nvSpPr>
        <p:spPr bwMode="auto">
          <a:xfrm>
            <a:off x="2286000" y="1974850"/>
            <a:ext cx="4114800" cy="363538"/>
          </a:xfrm>
          <a:prstGeom prst="roundRect">
            <a:avLst/>
          </a:prstGeom>
          <a:solidFill>
            <a:schemeClr val="accent3">
              <a:lumMod val="60000"/>
              <a:lumOff val="40000"/>
            </a:schemeClr>
          </a:solidFill>
          <a:ln>
            <a:headEnd/>
            <a:tailEnd/>
          </a:ln>
          <a:effectLst>
            <a:outerShdw blurRad="38100" dist="30000" dir="5400000" rotWithShape="0">
              <a:srgbClr val="000000">
                <a:alpha val="45000"/>
              </a:srgbClr>
            </a:outerShdw>
            <a:softEdge rad="12700"/>
          </a:effectLst>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en-US" sz="2000" b="1">
                <a:solidFill>
                  <a:srgbClr val="404040"/>
                </a:solidFill>
                <a:latin typeface="Century Gothic" pitchFamily="34" charset="0"/>
                <a:cs typeface="Arial" charset="0"/>
              </a:rPr>
              <a:t>Business Applications</a:t>
            </a:r>
          </a:p>
        </p:txBody>
      </p:sp>
      <p:sp>
        <p:nvSpPr>
          <p:cNvPr id="101382" name="Rectangle 6"/>
          <p:cNvSpPr>
            <a:spLocks noChangeArrowheads="1"/>
          </p:cNvSpPr>
          <p:nvPr/>
        </p:nvSpPr>
        <p:spPr bwMode="auto">
          <a:xfrm>
            <a:off x="2286000" y="2581275"/>
            <a:ext cx="4114800" cy="363538"/>
          </a:xfrm>
          <a:prstGeom prst="roundRect">
            <a:avLst/>
          </a:prstGeom>
          <a:solidFill>
            <a:schemeClr val="accent3">
              <a:lumMod val="60000"/>
              <a:lumOff val="40000"/>
            </a:schemeClr>
          </a:solidFill>
          <a:ln>
            <a:headEnd/>
            <a:tailEnd/>
          </a:ln>
          <a:effectLst>
            <a:outerShdw blurRad="38100" dist="30000" dir="5400000" rotWithShape="0">
              <a:srgbClr val="000000">
                <a:alpha val="45000"/>
              </a:srgbClr>
            </a:outerShdw>
            <a:softEdge rad="12700"/>
          </a:effectLst>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en-US" sz="2000" b="1">
                <a:solidFill>
                  <a:srgbClr val="404040"/>
                </a:solidFill>
                <a:latin typeface="Century Gothic" pitchFamily="34" charset="0"/>
                <a:cs typeface="Arial" charset="0"/>
              </a:rPr>
              <a:t>Initial Deal Screening</a:t>
            </a:r>
          </a:p>
        </p:txBody>
      </p:sp>
      <p:sp>
        <p:nvSpPr>
          <p:cNvPr id="101383" name="Rectangle 7"/>
          <p:cNvSpPr>
            <a:spLocks noChangeArrowheads="1"/>
          </p:cNvSpPr>
          <p:nvPr/>
        </p:nvSpPr>
        <p:spPr bwMode="auto">
          <a:xfrm>
            <a:off x="2286000" y="3187700"/>
            <a:ext cx="4114800" cy="365125"/>
          </a:xfrm>
          <a:prstGeom prst="roundRect">
            <a:avLst/>
          </a:prstGeom>
          <a:solidFill>
            <a:schemeClr val="accent3">
              <a:lumMod val="60000"/>
              <a:lumOff val="40000"/>
            </a:schemeClr>
          </a:solidFill>
          <a:ln>
            <a:headEnd/>
            <a:tailEnd/>
          </a:ln>
          <a:effectLst>
            <a:outerShdw blurRad="38100" dist="30000" dir="5400000" rotWithShape="0">
              <a:srgbClr val="000000">
                <a:alpha val="45000"/>
              </a:srgbClr>
            </a:outerShdw>
            <a:softEdge rad="12700"/>
          </a:effectLst>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en-US" sz="2000" b="1">
                <a:solidFill>
                  <a:srgbClr val="404040"/>
                </a:solidFill>
                <a:latin typeface="Century Gothic" pitchFamily="34" charset="0"/>
                <a:cs typeface="Arial" charset="0"/>
              </a:rPr>
              <a:t>Codified Business Plan</a:t>
            </a:r>
          </a:p>
        </p:txBody>
      </p:sp>
      <p:sp>
        <p:nvSpPr>
          <p:cNvPr id="101384" name="Rectangle 8"/>
          <p:cNvSpPr>
            <a:spLocks noChangeArrowheads="1"/>
          </p:cNvSpPr>
          <p:nvPr/>
        </p:nvSpPr>
        <p:spPr bwMode="auto">
          <a:xfrm>
            <a:off x="2317506" y="3795713"/>
            <a:ext cx="4083294" cy="363537"/>
          </a:xfrm>
          <a:prstGeom prst="roundRect">
            <a:avLst/>
          </a:prstGeom>
          <a:solidFill>
            <a:schemeClr val="accent3">
              <a:lumMod val="60000"/>
              <a:lumOff val="40000"/>
            </a:schemeClr>
          </a:solidFill>
          <a:ln>
            <a:headEnd/>
            <a:tailEnd/>
          </a:ln>
          <a:effectLst>
            <a:outerShdw blurRad="38100" dist="30000" dir="5400000" rotWithShape="0">
              <a:srgbClr val="000000">
                <a:alpha val="45000"/>
              </a:srgbClr>
            </a:outerShdw>
            <a:softEdge rad="12700"/>
          </a:effectLst>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en-US" sz="2000" b="1" dirty="0">
                <a:solidFill>
                  <a:srgbClr val="404040"/>
                </a:solidFill>
                <a:latin typeface="Century Gothic" pitchFamily="34" charset="0"/>
                <a:cs typeface="Arial" charset="0"/>
              </a:rPr>
              <a:t>Deal Review at Pitch Meeting</a:t>
            </a:r>
          </a:p>
        </p:txBody>
      </p:sp>
      <p:sp>
        <p:nvSpPr>
          <p:cNvPr id="101385" name="Rectangle 9"/>
          <p:cNvSpPr>
            <a:spLocks noChangeArrowheads="1"/>
          </p:cNvSpPr>
          <p:nvPr/>
        </p:nvSpPr>
        <p:spPr bwMode="auto">
          <a:xfrm>
            <a:off x="2286000" y="4402138"/>
            <a:ext cx="4114800" cy="365125"/>
          </a:xfrm>
          <a:prstGeom prst="roundRect">
            <a:avLst/>
          </a:prstGeom>
          <a:solidFill>
            <a:schemeClr val="accent3">
              <a:lumMod val="60000"/>
              <a:lumOff val="40000"/>
            </a:schemeClr>
          </a:solidFill>
          <a:ln>
            <a:headEnd/>
            <a:tailEnd/>
          </a:ln>
          <a:effectLst>
            <a:outerShdw blurRad="38100" dist="30000" dir="5400000" rotWithShape="0">
              <a:srgbClr val="000000">
                <a:alpha val="45000"/>
              </a:srgbClr>
            </a:outerShdw>
            <a:softEdge rad="12700"/>
          </a:effectLst>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en-US" sz="2000" b="1">
                <a:solidFill>
                  <a:srgbClr val="404040"/>
                </a:solidFill>
                <a:latin typeface="Century Gothic" pitchFamily="34" charset="0"/>
                <a:cs typeface="Arial" charset="0"/>
              </a:rPr>
              <a:t>Due Diligence</a:t>
            </a:r>
          </a:p>
        </p:txBody>
      </p:sp>
      <p:sp>
        <p:nvSpPr>
          <p:cNvPr id="101386" name="Rectangle 10"/>
          <p:cNvSpPr>
            <a:spLocks noChangeArrowheads="1"/>
          </p:cNvSpPr>
          <p:nvPr/>
        </p:nvSpPr>
        <p:spPr bwMode="auto">
          <a:xfrm>
            <a:off x="2286000" y="5010150"/>
            <a:ext cx="4114800" cy="363538"/>
          </a:xfrm>
          <a:prstGeom prst="roundRect">
            <a:avLst/>
          </a:prstGeom>
          <a:solidFill>
            <a:schemeClr val="accent3">
              <a:lumMod val="60000"/>
              <a:lumOff val="40000"/>
            </a:schemeClr>
          </a:solidFill>
          <a:ln>
            <a:headEnd/>
            <a:tailEnd/>
          </a:ln>
          <a:effectLst>
            <a:outerShdw blurRad="38100" dist="30000" dir="5400000" rotWithShape="0">
              <a:srgbClr val="000000">
                <a:alpha val="45000"/>
              </a:srgbClr>
            </a:outerShdw>
            <a:softEdge rad="12700"/>
          </a:effectLst>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en-US" sz="2000" b="1">
                <a:solidFill>
                  <a:srgbClr val="404040"/>
                </a:solidFill>
                <a:latin typeface="Century Gothic" pitchFamily="34" charset="0"/>
                <a:cs typeface="Arial" charset="0"/>
              </a:rPr>
              <a:t>Final Terms Agreed</a:t>
            </a:r>
          </a:p>
        </p:txBody>
      </p:sp>
      <p:sp>
        <p:nvSpPr>
          <p:cNvPr id="101389" name="Rectangle 13"/>
          <p:cNvSpPr>
            <a:spLocks noChangeArrowheads="1"/>
          </p:cNvSpPr>
          <p:nvPr/>
        </p:nvSpPr>
        <p:spPr bwMode="auto">
          <a:xfrm>
            <a:off x="2286000" y="5616575"/>
            <a:ext cx="4114800" cy="365125"/>
          </a:xfrm>
          <a:prstGeom prst="roundRect">
            <a:avLst/>
          </a:prstGeom>
          <a:solidFill>
            <a:schemeClr val="accent3">
              <a:lumMod val="60000"/>
              <a:lumOff val="40000"/>
            </a:schemeClr>
          </a:solidFill>
          <a:ln>
            <a:headEnd/>
            <a:tailEnd/>
          </a:ln>
          <a:effectLst>
            <a:outerShdw blurRad="38100" dist="30000" dir="5400000" rotWithShape="0">
              <a:srgbClr val="000000">
                <a:alpha val="45000"/>
              </a:srgbClr>
            </a:outerShdw>
            <a:softEdge rad="12700"/>
          </a:effectLst>
        </p:spPr>
        <p:style>
          <a:lnRef idx="1">
            <a:schemeClr val="accent3"/>
          </a:lnRef>
          <a:fillRef idx="2">
            <a:schemeClr val="accent3"/>
          </a:fillRef>
          <a:effectRef idx="1">
            <a:schemeClr val="accent3"/>
          </a:effectRef>
          <a:fontRef idx="minor">
            <a:schemeClr val="dk1"/>
          </a:fontRef>
        </p:style>
        <p:txBody>
          <a:bodyPr wrap="none" anchor="ctr"/>
          <a:lstStyle/>
          <a:p>
            <a:pPr algn="ctr"/>
            <a:r>
              <a:rPr lang="en-US" sz="2000" b="1">
                <a:solidFill>
                  <a:srgbClr val="404040"/>
                </a:solidFill>
                <a:latin typeface="Century Gothic" pitchFamily="34" charset="0"/>
                <a:cs typeface="Arial" charset="0"/>
              </a:rPr>
              <a:t>Closing</a:t>
            </a:r>
          </a:p>
        </p:txBody>
      </p:sp>
      <p:cxnSp>
        <p:nvCxnSpPr>
          <p:cNvPr id="70" name="Straight Arrow Connector 69"/>
          <p:cNvCxnSpPr>
            <a:stCxn id="101380" idx="2"/>
            <a:endCxn id="101381" idx="0"/>
          </p:cNvCxnSpPr>
          <p:nvPr/>
        </p:nvCxnSpPr>
        <p:spPr>
          <a:xfrm>
            <a:off x="4333875" y="1705914"/>
            <a:ext cx="9525" cy="268936"/>
          </a:xfrm>
          <a:prstGeom prst="straightConnector1">
            <a:avLst/>
          </a:prstGeom>
          <a:ln w="57150">
            <a:solidFill>
              <a:schemeClr val="accent1">
                <a:lumMod val="75000"/>
              </a:schemeClr>
            </a:solidFill>
            <a:tailEnd type="triangle"/>
          </a:ln>
          <a:effectLst>
            <a:innerShdw blurRad="63500" dist="50800" dir="16200000">
              <a:prstClr val="black">
                <a:alpha val="50000"/>
              </a:prstClr>
            </a:innerShdw>
          </a:effectLst>
        </p:spPr>
        <p:style>
          <a:lnRef idx="1">
            <a:schemeClr val="dk1"/>
          </a:lnRef>
          <a:fillRef idx="0">
            <a:schemeClr val="dk1"/>
          </a:fillRef>
          <a:effectRef idx="0">
            <a:schemeClr val="dk1"/>
          </a:effectRef>
          <a:fontRef idx="minor">
            <a:schemeClr val="tx1"/>
          </a:fontRef>
        </p:style>
      </p:cxnSp>
      <p:cxnSp>
        <p:nvCxnSpPr>
          <p:cNvPr id="71" name="Straight Arrow Connector 70"/>
          <p:cNvCxnSpPr>
            <a:stCxn id="101381" idx="2"/>
            <a:endCxn id="101382" idx="0"/>
          </p:cNvCxnSpPr>
          <p:nvPr/>
        </p:nvCxnSpPr>
        <p:spPr>
          <a:xfrm rot="5400000">
            <a:off x="4221163" y="2459038"/>
            <a:ext cx="244475" cy="1587"/>
          </a:xfrm>
          <a:prstGeom prst="straightConnector1">
            <a:avLst/>
          </a:prstGeom>
          <a:ln w="57150">
            <a:solidFill>
              <a:schemeClr val="accent1">
                <a:lumMod val="75000"/>
              </a:schemeClr>
            </a:solidFill>
            <a:tailEnd type="triangle"/>
          </a:ln>
          <a:effectLst>
            <a:innerShdw blurRad="63500" dist="50800" dir="16200000">
              <a:prstClr val="black">
                <a:alpha val="50000"/>
              </a:prstClr>
            </a:innerShdw>
          </a:effectLst>
        </p:spPr>
        <p:style>
          <a:lnRef idx="1">
            <a:schemeClr val="dk1"/>
          </a:lnRef>
          <a:fillRef idx="0">
            <a:schemeClr val="dk1"/>
          </a:fillRef>
          <a:effectRef idx="0">
            <a:schemeClr val="dk1"/>
          </a:effectRef>
          <a:fontRef idx="minor">
            <a:schemeClr val="tx1"/>
          </a:fontRef>
        </p:style>
      </p:cxnSp>
      <p:cxnSp>
        <p:nvCxnSpPr>
          <p:cNvPr id="73" name="Straight Arrow Connector 72"/>
          <p:cNvCxnSpPr>
            <a:stCxn id="101382" idx="2"/>
            <a:endCxn id="101383" idx="0"/>
          </p:cNvCxnSpPr>
          <p:nvPr/>
        </p:nvCxnSpPr>
        <p:spPr>
          <a:xfrm rot="5400000">
            <a:off x="4221163" y="3067050"/>
            <a:ext cx="244475" cy="1588"/>
          </a:xfrm>
          <a:prstGeom prst="straightConnector1">
            <a:avLst/>
          </a:prstGeom>
          <a:ln w="57150">
            <a:solidFill>
              <a:schemeClr val="accent1">
                <a:lumMod val="75000"/>
              </a:schemeClr>
            </a:solidFill>
            <a:tailEnd type="triangle"/>
          </a:ln>
          <a:effectLst>
            <a:innerShdw blurRad="63500" dist="50800" dir="16200000">
              <a:prstClr val="black">
                <a:alpha val="50000"/>
              </a:prstClr>
            </a:innerShdw>
          </a:effectLst>
        </p:spPr>
        <p:style>
          <a:lnRef idx="1">
            <a:schemeClr val="dk1"/>
          </a:lnRef>
          <a:fillRef idx="0">
            <a:schemeClr val="dk1"/>
          </a:fillRef>
          <a:effectRef idx="0">
            <a:schemeClr val="dk1"/>
          </a:effectRef>
          <a:fontRef idx="minor">
            <a:schemeClr val="tx1"/>
          </a:fontRef>
        </p:style>
      </p:cxnSp>
      <p:cxnSp>
        <p:nvCxnSpPr>
          <p:cNvPr id="74" name="Straight Arrow Connector 73"/>
          <p:cNvCxnSpPr>
            <a:stCxn id="101383" idx="2"/>
            <a:endCxn id="101384" idx="0"/>
          </p:cNvCxnSpPr>
          <p:nvPr/>
        </p:nvCxnSpPr>
        <p:spPr>
          <a:xfrm>
            <a:off x="4343400" y="3552825"/>
            <a:ext cx="15753" cy="242888"/>
          </a:xfrm>
          <a:prstGeom prst="straightConnector1">
            <a:avLst/>
          </a:prstGeom>
          <a:ln w="57150">
            <a:solidFill>
              <a:schemeClr val="accent1">
                <a:lumMod val="75000"/>
              </a:schemeClr>
            </a:solidFill>
            <a:tailEnd type="triangle"/>
          </a:ln>
          <a:effectLst>
            <a:innerShdw blurRad="63500" dist="50800" dir="16200000">
              <a:prstClr val="black">
                <a:alpha val="50000"/>
              </a:prstClr>
            </a:innerShdw>
          </a:effectLst>
        </p:spPr>
        <p:style>
          <a:lnRef idx="1">
            <a:schemeClr val="dk1"/>
          </a:lnRef>
          <a:fillRef idx="0">
            <a:schemeClr val="dk1"/>
          </a:fillRef>
          <a:effectRef idx="0">
            <a:schemeClr val="dk1"/>
          </a:effectRef>
          <a:fontRef idx="minor">
            <a:schemeClr val="tx1"/>
          </a:fontRef>
        </p:style>
      </p:cxnSp>
      <p:cxnSp>
        <p:nvCxnSpPr>
          <p:cNvPr id="75" name="Straight Arrow Connector 74"/>
          <p:cNvCxnSpPr>
            <a:stCxn id="101384" idx="2"/>
            <a:endCxn id="101385" idx="0"/>
          </p:cNvCxnSpPr>
          <p:nvPr/>
        </p:nvCxnSpPr>
        <p:spPr>
          <a:xfrm flipH="1">
            <a:off x="4343400" y="4159250"/>
            <a:ext cx="15753" cy="242888"/>
          </a:xfrm>
          <a:prstGeom prst="straightConnector1">
            <a:avLst/>
          </a:prstGeom>
          <a:ln w="57150">
            <a:solidFill>
              <a:schemeClr val="accent1">
                <a:lumMod val="75000"/>
              </a:schemeClr>
            </a:solidFill>
            <a:tailEnd type="triangle"/>
          </a:ln>
          <a:effectLst>
            <a:innerShdw blurRad="63500" dist="50800" dir="16200000">
              <a:prstClr val="black">
                <a:alpha val="50000"/>
              </a:prstClr>
            </a:innerShdw>
          </a:effectLst>
        </p:spPr>
        <p:style>
          <a:lnRef idx="1">
            <a:schemeClr val="dk1"/>
          </a:lnRef>
          <a:fillRef idx="0">
            <a:schemeClr val="dk1"/>
          </a:fillRef>
          <a:effectRef idx="0">
            <a:schemeClr val="dk1"/>
          </a:effectRef>
          <a:fontRef idx="minor">
            <a:schemeClr val="tx1"/>
          </a:fontRef>
        </p:style>
      </p:cxnSp>
      <p:cxnSp>
        <p:nvCxnSpPr>
          <p:cNvPr id="76" name="Straight Arrow Connector 75"/>
          <p:cNvCxnSpPr>
            <a:stCxn id="101385" idx="2"/>
            <a:endCxn id="101386" idx="0"/>
          </p:cNvCxnSpPr>
          <p:nvPr/>
        </p:nvCxnSpPr>
        <p:spPr>
          <a:xfrm rot="5400000">
            <a:off x="4221163" y="4887913"/>
            <a:ext cx="244475" cy="1587"/>
          </a:xfrm>
          <a:prstGeom prst="straightConnector1">
            <a:avLst/>
          </a:prstGeom>
          <a:ln w="57150">
            <a:solidFill>
              <a:schemeClr val="accent1">
                <a:lumMod val="75000"/>
              </a:schemeClr>
            </a:solidFill>
            <a:tailEnd type="triangle"/>
          </a:ln>
          <a:effectLst>
            <a:innerShdw blurRad="63500" dist="50800" dir="16200000">
              <a:prstClr val="black">
                <a:alpha val="50000"/>
              </a:prstClr>
            </a:innerShdw>
          </a:effectLst>
        </p:spPr>
        <p:style>
          <a:lnRef idx="1">
            <a:schemeClr val="dk1"/>
          </a:lnRef>
          <a:fillRef idx="0">
            <a:schemeClr val="dk1"/>
          </a:fillRef>
          <a:effectRef idx="0">
            <a:schemeClr val="dk1"/>
          </a:effectRef>
          <a:fontRef idx="minor">
            <a:schemeClr val="tx1"/>
          </a:fontRef>
        </p:style>
      </p:cxnSp>
      <p:cxnSp>
        <p:nvCxnSpPr>
          <p:cNvPr id="77" name="Straight Arrow Connector 76"/>
          <p:cNvCxnSpPr>
            <a:stCxn id="101386" idx="2"/>
            <a:endCxn id="101389" idx="0"/>
          </p:cNvCxnSpPr>
          <p:nvPr/>
        </p:nvCxnSpPr>
        <p:spPr>
          <a:xfrm rot="5400000">
            <a:off x="4221163" y="5495925"/>
            <a:ext cx="244475" cy="1588"/>
          </a:xfrm>
          <a:prstGeom prst="straightConnector1">
            <a:avLst/>
          </a:prstGeom>
          <a:ln w="57150">
            <a:solidFill>
              <a:schemeClr val="accent1">
                <a:lumMod val="75000"/>
              </a:schemeClr>
            </a:solidFill>
            <a:tailEnd type="triangle"/>
          </a:ln>
          <a:effectLst>
            <a:innerShdw blurRad="63500" dist="50800" dir="16200000">
              <a:prstClr val="black">
                <a:alpha val="50000"/>
              </a:prstClr>
            </a:innerShdw>
          </a:effectLst>
        </p:spPr>
        <p:style>
          <a:lnRef idx="1">
            <a:schemeClr val="dk1"/>
          </a:lnRef>
          <a:fillRef idx="0">
            <a:schemeClr val="dk1"/>
          </a:fillRef>
          <a:effectRef idx="0">
            <a:schemeClr val="dk1"/>
          </a:effectRef>
          <a:fontRef idx="minor">
            <a:schemeClr val="tx1"/>
          </a:fontRef>
        </p:style>
      </p:cxnSp>
      <p:sp>
        <p:nvSpPr>
          <p:cNvPr id="2" name="Rectangle 13"/>
          <p:cNvSpPr>
            <a:spLocks noChangeArrowheads="1"/>
          </p:cNvSpPr>
          <p:nvPr/>
        </p:nvSpPr>
        <p:spPr bwMode="auto">
          <a:xfrm>
            <a:off x="2278226" y="6215063"/>
            <a:ext cx="4159087" cy="365125"/>
          </a:xfrm>
          <a:prstGeom prst="roundRect">
            <a:avLst/>
          </a:prstGeom>
          <a:solidFill>
            <a:schemeClr val="accent3">
              <a:lumMod val="60000"/>
              <a:lumOff val="40000"/>
            </a:schemeClr>
          </a:solidFill>
          <a:ln>
            <a:headEnd/>
            <a:tailEnd/>
          </a:ln>
          <a:effectLst>
            <a:outerShdw blurRad="38100" dist="30000" dir="5400000" rotWithShape="0">
              <a:srgbClr val="000000">
                <a:alpha val="45000"/>
              </a:srgbClr>
            </a:outerShdw>
            <a:softEdge rad="12700"/>
          </a:effectLst>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en-US" sz="2000" b="1" dirty="0">
                <a:solidFill>
                  <a:srgbClr val="404040"/>
                </a:solidFill>
                <a:latin typeface="Century Gothic" pitchFamily="34" charset="0"/>
                <a:cs typeface="Arial" charset="0"/>
              </a:rPr>
              <a:t>Support/Advisory/Monitoring</a:t>
            </a:r>
          </a:p>
        </p:txBody>
      </p:sp>
      <p:cxnSp>
        <p:nvCxnSpPr>
          <p:cNvPr id="3" name="Straight Arrow Connector 76"/>
          <p:cNvCxnSpPr>
            <a:stCxn id="101386" idx="2"/>
            <a:endCxn id="101389" idx="0"/>
          </p:cNvCxnSpPr>
          <p:nvPr/>
        </p:nvCxnSpPr>
        <p:spPr>
          <a:xfrm rot="5400000">
            <a:off x="4229100" y="6115050"/>
            <a:ext cx="244475" cy="1588"/>
          </a:xfrm>
          <a:prstGeom prst="straightConnector1">
            <a:avLst/>
          </a:prstGeom>
          <a:ln w="57150">
            <a:solidFill>
              <a:schemeClr val="accent1">
                <a:lumMod val="75000"/>
              </a:schemeClr>
            </a:solidFill>
            <a:tailEnd type="triangle"/>
          </a:ln>
          <a:effectLst>
            <a:innerShdw blurRad="63500" dist="50800" dir="16200000">
              <a:prstClr val="black">
                <a:alpha val="50000"/>
              </a:prstClr>
            </a:innerShdw>
          </a:effectLst>
        </p:spPr>
        <p:style>
          <a:lnRef idx="1">
            <a:schemeClr val="dk1"/>
          </a:lnRef>
          <a:fillRef idx="0">
            <a:schemeClr val="dk1"/>
          </a:fillRef>
          <a:effectRef idx="0">
            <a:schemeClr val="dk1"/>
          </a:effectRef>
          <a:fontRef idx="minor">
            <a:schemeClr val="tx1"/>
          </a:fontRef>
        </p:style>
      </p:cxnSp>
      <p:sp>
        <p:nvSpPr>
          <p:cNvPr id="26" name="Rectangle 6"/>
          <p:cNvSpPr>
            <a:spLocks noChangeArrowheads="1"/>
          </p:cNvSpPr>
          <p:nvPr/>
        </p:nvSpPr>
        <p:spPr bwMode="auto">
          <a:xfrm>
            <a:off x="8355013" y="1009650"/>
            <a:ext cx="651299" cy="246221"/>
          </a:xfrm>
          <a:prstGeom prst="rect">
            <a:avLst/>
          </a:prstGeom>
          <a:noFill/>
          <a:ln w="9525" algn="ctr">
            <a:noFill/>
            <a:miter lim="800000"/>
            <a:headEnd/>
            <a:tailEnd/>
          </a:ln>
          <a:effectLst/>
        </p:spPr>
        <p:txBody>
          <a:bodyPr wrap="none">
            <a:spAutoFit/>
          </a:bodyPr>
          <a:lstStyle/>
          <a:p>
            <a:pPr marL="609600" indent="-609600">
              <a:lnSpc>
                <a:spcPct val="80000"/>
              </a:lnSpc>
              <a:spcBef>
                <a:spcPct val="20000"/>
              </a:spcBef>
              <a:buClr>
                <a:schemeClr val="hlink"/>
              </a:buClr>
              <a:buFont typeface="Wingdings" pitchFamily="2" charset="2"/>
              <a:buNone/>
              <a:defRPr/>
            </a:pPr>
            <a:r>
              <a:rPr lang="en-US" sz="1200" b="1" i="1" dirty="0" smtClean="0">
                <a:effectLst>
                  <a:outerShdw blurRad="38100" dist="38100" dir="2700000" algn="tl">
                    <a:srgbClr val="C0C0C0"/>
                  </a:outerShdw>
                </a:effectLst>
                <a:cs typeface="Arial" charset="0"/>
              </a:rPr>
              <a:t>©2015</a:t>
            </a:r>
            <a:endParaRPr lang="en-US" sz="1200" b="1" i="1" dirty="0">
              <a:effectLst>
                <a:outerShdw blurRad="38100" dist="38100" dir="2700000" algn="tl">
                  <a:srgbClr val="C0C0C0"/>
                </a:outerShdw>
              </a:effectLst>
              <a:cs typeface="Arial" charset="0"/>
            </a:endParaRPr>
          </a:p>
        </p:txBody>
      </p:sp>
      <p:sp>
        <p:nvSpPr>
          <p:cNvPr id="24" name="TextBox 23"/>
          <p:cNvSpPr txBox="1"/>
          <p:nvPr/>
        </p:nvSpPr>
        <p:spPr>
          <a:xfrm>
            <a:off x="457200" y="2362200"/>
            <a:ext cx="6934200" cy="830997"/>
          </a:xfrm>
          <a:prstGeom prst="rect">
            <a:avLst/>
          </a:prstGeom>
          <a:noFill/>
          <a:ln w="12700" cmpd="sng">
            <a:solidFill>
              <a:schemeClr val="tx1"/>
            </a:solidFill>
          </a:ln>
        </p:spPr>
        <p:txBody>
          <a:bodyPr wrap="square" rtlCol="0">
            <a:spAutoFit/>
          </a:bodyPr>
          <a:lstStyle/>
          <a:p>
            <a:r>
              <a:rPr lang="en-US" sz="2400" b="1" dirty="0" smtClean="0"/>
              <a:t>Business</a:t>
            </a:r>
          </a:p>
          <a:p>
            <a:r>
              <a:rPr lang="en-US" sz="2400" b="1" dirty="0" smtClean="0"/>
              <a:t>Plan</a:t>
            </a:r>
            <a:endParaRPr lang="en-US" sz="2400" b="1" dirty="0"/>
          </a:p>
        </p:txBody>
      </p:sp>
    </p:spTree>
    <p:extLst>
      <p:ext uri="{BB962C8B-B14F-4D97-AF65-F5344CB8AC3E}">
        <p14:creationId xmlns:p14="http://schemas.microsoft.com/office/powerpoint/2010/main" val="20147049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Exit Strategy</a:t>
            </a:r>
            <a:endParaRPr lang="en-US" sz="3600" dirty="0"/>
          </a:p>
        </p:txBody>
      </p:sp>
      <p:sp>
        <p:nvSpPr>
          <p:cNvPr id="5" name="Content Placeholder 2"/>
          <p:cNvSpPr>
            <a:spLocks noGrp="1"/>
          </p:cNvSpPr>
          <p:nvPr>
            <p:ph sz="quarter" idx="1"/>
          </p:nvPr>
        </p:nvSpPr>
        <p:spPr>
          <a:xfrm>
            <a:off x="685800" y="1295400"/>
            <a:ext cx="8382000" cy="5029200"/>
          </a:xfrm>
        </p:spPr>
        <p:txBody>
          <a:bodyPr>
            <a:noAutofit/>
          </a:bodyPr>
          <a:lstStyle/>
          <a:p>
            <a:pPr marL="228600" indent="-228600">
              <a:spcBef>
                <a:spcPts val="0"/>
              </a:spcBef>
              <a:spcAft>
                <a:spcPts val="600"/>
              </a:spcAft>
            </a:pPr>
            <a:r>
              <a:rPr lang="en-US" sz="2400" dirty="0" smtClean="0"/>
              <a:t>Acquisition : Most likely exit option for most companies</a:t>
            </a:r>
          </a:p>
          <a:p>
            <a:pPr marL="457200" lvl="1" indent="-228600">
              <a:spcBef>
                <a:spcPts val="0"/>
              </a:spcBef>
              <a:spcAft>
                <a:spcPts val="600"/>
              </a:spcAft>
              <a:buFont typeface="Arial" pitchFamily="34" charset="0"/>
              <a:buChar char="•"/>
            </a:pPr>
            <a:r>
              <a:rPr lang="en-US" sz="2400" dirty="0" smtClean="0"/>
              <a:t>Name potential companies (any unique relationships with them?)</a:t>
            </a:r>
          </a:p>
          <a:p>
            <a:pPr marL="457200" lvl="1" indent="-228600">
              <a:spcBef>
                <a:spcPts val="0"/>
              </a:spcBef>
              <a:spcAft>
                <a:spcPts val="600"/>
              </a:spcAft>
              <a:buFont typeface="Arial" pitchFamily="34" charset="0"/>
              <a:buChar char="•"/>
            </a:pPr>
            <a:r>
              <a:rPr lang="en-US" sz="2400" dirty="0" smtClean="0"/>
              <a:t>Name types of companies that could acquire you</a:t>
            </a:r>
          </a:p>
          <a:p>
            <a:pPr marL="457200" lvl="1" indent="-228600">
              <a:spcBef>
                <a:spcPts val="0"/>
              </a:spcBef>
              <a:spcAft>
                <a:spcPts val="600"/>
              </a:spcAft>
              <a:buFont typeface="Arial" pitchFamily="34" charset="0"/>
              <a:buChar char="•"/>
            </a:pPr>
            <a:r>
              <a:rPr lang="en-US" sz="2400" dirty="0" smtClean="0"/>
              <a:t>Examples of companies acquired (and multiples) </a:t>
            </a:r>
          </a:p>
          <a:p>
            <a:pPr marL="457200" lvl="1" indent="-228600">
              <a:spcBef>
                <a:spcPts val="0"/>
              </a:spcBef>
              <a:spcAft>
                <a:spcPts val="600"/>
              </a:spcAft>
              <a:buFont typeface="Arial" pitchFamily="34" charset="0"/>
              <a:buChar char="•"/>
            </a:pPr>
            <a:r>
              <a:rPr lang="en-US" sz="2400" dirty="0"/>
              <a:t>W</a:t>
            </a:r>
            <a:r>
              <a:rPr lang="en-US" sz="2400" dirty="0" smtClean="0"/>
              <a:t>hy would they acquire you, how do you fit into their strategy? </a:t>
            </a:r>
          </a:p>
          <a:p>
            <a:pPr marL="457200" lvl="1" indent="-228600">
              <a:spcBef>
                <a:spcPts val="0"/>
              </a:spcBef>
              <a:spcAft>
                <a:spcPts val="1200"/>
              </a:spcAft>
              <a:buFont typeface="Arial" pitchFamily="34" charset="0"/>
              <a:buChar char="•"/>
            </a:pPr>
            <a:r>
              <a:rPr lang="en-US" sz="2400" dirty="0" smtClean="0"/>
              <a:t>Why won’t they try to build it themselves?  </a:t>
            </a:r>
          </a:p>
          <a:p>
            <a:pPr marL="228600" indent="-228600">
              <a:spcBef>
                <a:spcPts val="0"/>
              </a:spcBef>
              <a:spcAft>
                <a:spcPts val="1200"/>
              </a:spcAft>
            </a:pPr>
            <a:r>
              <a:rPr lang="en-US" sz="2400" dirty="0" smtClean="0"/>
              <a:t>Financial Buyer : Will your company generate excess cash flow that could make it attractive to financial buyers to generate a return?</a:t>
            </a:r>
          </a:p>
          <a:p>
            <a:pPr marL="228600" indent="-228600">
              <a:spcBef>
                <a:spcPts val="0"/>
              </a:spcBef>
              <a:spcAft>
                <a:spcPts val="600"/>
              </a:spcAft>
            </a:pPr>
            <a:r>
              <a:rPr lang="en-US" sz="2400" dirty="0" smtClean="0"/>
              <a:t>IPO : The least likely exit for a company, but a possibility if the company goes on to raise successive rounds of Venture Capital funding.  </a:t>
            </a:r>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20</a:t>
            </a:fld>
            <a:endParaRPr lang="en-US" dirty="0"/>
          </a:p>
        </p:txBody>
      </p:sp>
    </p:spTree>
    <p:extLst>
      <p:ext uri="{BB962C8B-B14F-4D97-AF65-F5344CB8AC3E}">
        <p14:creationId xmlns:p14="http://schemas.microsoft.com/office/powerpoint/2010/main" val="55805215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915400" cy="1143000"/>
          </a:xfrm>
        </p:spPr>
        <p:txBody>
          <a:bodyPr>
            <a:noAutofit/>
          </a:bodyPr>
          <a:lstStyle/>
          <a:p>
            <a:r>
              <a:rPr lang="en-US" sz="3600" dirty="0" smtClean="0"/>
              <a:t>Capital Raise / Valuation / Use of Proceeds</a:t>
            </a:r>
            <a:endParaRPr lang="en-US" sz="3600" dirty="0"/>
          </a:p>
        </p:txBody>
      </p:sp>
      <p:sp>
        <p:nvSpPr>
          <p:cNvPr id="3" name="Content Placeholder 2"/>
          <p:cNvSpPr>
            <a:spLocks noGrp="1"/>
          </p:cNvSpPr>
          <p:nvPr>
            <p:ph sz="quarter" idx="1"/>
          </p:nvPr>
        </p:nvSpPr>
        <p:spPr>
          <a:xfrm>
            <a:off x="533400" y="1447800"/>
            <a:ext cx="8382000" cy="5105400"/>
          </a:xfrm>
        </p:spPr>
        <p:txBody>
          <a:bodyPr>
            <a:noAutofit/>
          </a:bodyPr>
          <a:lstStyle/>
          <a:p>
            <a:pPr marL="228600" indent="-228600">
              <a:spcBef>
                <a:spcPts val="0"/>
              </a:spcBef>
              <a:spcAft>
                <a:spcPts val="0"/>
              </a:spcAft>
            </a:pPr>
            <a:r>
              <a:rPr lang="en-US" sz="2400" dirty="0" smtClean="0"/>
              <a:t>The Ask : Capital Raise </a:t>
            </a:r>
          </a:p>
          <a:p>
            <a:pPr marL="457200" lvl="1" indent="-228600">
              <a:spcBef>
                <a:spcPts val="0"/>
              </a:spcBef>
              <a:spcAft>
                <a:spcPts val="0"/>
              </a:spcAft>
              <a:buFont typeface="Arial" pitchFamily="34" charset="0"/>
              <a:buChar char="•"/>
            </a:pPr>
            <a:r>
              <a:rPr lang="en-US" sz="2400" dirty="0" smtClean="0"/>
              <a:t>Stage/Size</a:t>
            </a:r>
            <a:r>
              <a:rPr lang="en-US" sz="2400" dirty="0"/>
              <a:t>? </a:t>
            </a:r>
            <a:endParaRPr lang="en-US" sz="2400" dirty="0" smtClean="0"/>
          </a:p>
          <a:p>
            <a:pPr marL="457200" lvl="1" indent="-228600">
              <a:spcBef>
                <a:spcPts val="0"/>
              </a:spcBef>
              <a:spcAft>
                <a:spcPts val="0"/>
              </a:spcAft>
              <a:buFont typeface="Arial" pitchFamily="34" charset="0"/>
              <a:buChar char="•"/>
            </a:pPr>
            <a:r>
              <a:rPr lang="en-US" sz="2400" dirty="0" smtClean="0"/>
              <a:t>Key Investment Terms : Pre-Money Valuation? Structure?</a:t>
            </a:r>
          </a:p>
          <a:p>
            <a:pPr marL="457200" lvl="1" indent="-228600">
              <a:spcBef>
                <a:spcPts val="0"/>
              </a:spcBef>
              <a:spcAft>
                <a:spcPts val="0"/>
              </a:spcAft>
              <a:buFont typeface="Arial" pitchFamily="34" charset="0"/>
              <a:buChar char="•"/>
            </a:pPr>
            <a:r>
              <a:rPr lang="en-US" sz="2400" dirty="0" smtClean="0"/>
              <a:t>Current Investors in this Round : Founders, Key Angels</a:t>
            </a:r>
          </a:p>
          <a:p>
            <a:pPr marL="457200" lvl="1" indent="-228600">
              <a:spcBef>
                <a:spcPts val="0"/>
              </a:spcBef>
              <a:spcAft>
                <a:spcPts val="0"/>
              </a:spcAft>
              <a:buFont typeface="Arial" pitchFamily="34" charset="0"/>
              <a:buChar char="•"/>
            </a:pPr>
            <a:r>
              <a:rPr lang="en-US" sz="2400" dirty="0" smtClean="0"/>
              <a:t>Prior Investment Rounds: Size? Investors? Valuation? Key Terms?</a:t>
            </a:r>
          </a:p>
          <a:p>
            <a:pPr marL="228600" indent="-228600">
              <a:spcBef>
                <a:spcPts val="0"/>
              </a:spcBef>
              <a:spcAft>
                <a:spcPts val="0"/>
              </a:spcAft>
            </a:pPr>
            <a:r>
              <a:rPr lang="en-US" sz="2400" dirty="0" smtClean="0"/>
              <a:t>Use of Proceeds</a:t>
            </a:r>
          </a:p>
          <a:p>
            <a:pPr marL="457200" lvl="1" indent="-228600">
              <a:spcBef>
                <a:spcPts val="0"/>
              </a:spcBef>
              <a:spcAft>
                <a:spcPts val="0"/>
              </a:spcAft>
              <a:buFont typeface="Arial" pitchFamily="34" charset="0"/>
              <a:buChar char="•"/>
            </a:pPr>
            <a:r>
              <a:rPr lang="en-US" sz="2400" dirty="0"/>
              <a:t>Monthly Burn Rate? / How long will new $ last (runway)?</a:t>
            </a:r>
          </a:p>
          <a:p>
            <a:pPr marL="457200" lvl="1" indent="-228600">
              <a:spcBef>
                <a:spcPts val="0"/>
              </a:spcBef>
              <a:spcAft>
                <a:spcPts val="0"/>
              </a:spcAft>
              <a:buFont typeface="Arial" pitchFamily="34" charset="0"/>
              <a:buChar char="•"/>
            </a:pPr>
            <a:r>
              <a:rPr lang="en-US" sz="2400" dirty="0" smtClean="0"/>
              <a:t>Sales </a:t>
            </a:r>
            <a:r>
              <a:rPr lang="en-US" sz="2400" dirty="0"/>
              <a:t>&amp; </a:t>
            </a:r>
            <a:r>
              <a:rPr lang="en-US" sz="2400" dirty="0" smtClean="0"/>
              <a:t>Marketing </a:t>
            </a:r>
          </a:p>
          <a:p>
            <a:pPr marL="457200" lvl="1" indent="-228600">
              <a:spcBef>
                <a:spcPts val="0"/>
              </a:spcBef>
              <a:spcAft>
                <a:spcPts val="0"/>
              </a:spcAft>
              <a:buFont typeface="Arial" pitchFamily="34" charset="0"/>
              <a:buChar char="•"/>
            </a:pPr>
            <a:r>
              <a:rPr lang="en-US" sz="2400" dirty="0" smtClean="0"/>
              <a:t>Hire key employees </a:t>
            </a:r>
          </a:p>
          <a:p>
            <a:pPr marL="457200" lvl="1" indent="-228600">
              <a:spcBef>
                <a:spcPts val="0"/>
              </a:spcBef>
              <a:spcAft>
                <a:spcPts val="0"/>
              </a:spcAft>
              <a:buFont typeface="Arial" pitchFamily="34" charset="0"/>
              <a:buChar char="•"/>
            </a:pPr>
            <a:r>
              <a:rPr lang="en-US" sz="2400" dirty="0"/>
              <a:t>F</a:t>
            </a:r>
            <a:r>
              <a:rPr lang="en-US" sz="2400" dirty="0" smtClean="0"/>
              <a:t>ounders salaries (Don’t be greedy!!!)</a:t>
            </a:r>
          </a:p>
          <a:p>
            <a:pPr marL="457200" lvl="1" indent="-228600">
              <a:spcBef>
                <a:spcPts val="0"/>
              </a:spcBef>
              <a:spcAft>
                <a:spcPts val="0"/>
              </a:spcAft>
              <a:buFont typeface="Arial" pitchFamily="34" charset="0"/>
              <a:buChar char="•"/>
            </a:pPr>
            <a:r>
              <a:rPr lang="en-US" sz="2400" dirty="0" smtClean="0"/>
              <a:t>Build out / further develop technology / file patents</a:t>
            </a:r>
          </a:p>
          <a:p>
            <a:pPr marL="457200" lvl="1" indent="-228600">
              <a:spcBef>
                <a:spcPts val="0"/>
              </a:spcBef>
              <a:spcAft>
                <a:spcPts val="0"/>
              </a:spcAft>
              <a:buFont typeface="Arial" pitchFamily="34" charset="0"/>
              <a:buChar char="•"/>
            </a:pPr>
            <a:r>
              <a:rPr lang="en-US" sz="2400" dirty="0" smtClean="0"/>
              <a:t>Achieve Milestones: 1</a:t>
            </a:r>
            <a:r>
              <a:rPr lang="en-US" sz="2400" baseline="30000" dirty="0" smtClean="0"/>
              <a:t>st</a:t>
            </a:r>
            <a:r>
              <a:rPr lang="en-US" sz="2400" dirty="0" smtClean="0"/>
              <a:t> Client? Get to Breakeven? 3x Rev Growth?</a:t>
            </a:r>
          </a:p>
          <a:p>
            <a:pPr marL="457200" lvl="1" indent="-228600">
              <a:spcBef>
                <a:spcPts val="0"/>
              </a:spcBef>
              <a:spcAft>
                <a:spcPts val="0"/>
              </a:spcAft>
              <a:buFont typeface="Arial" pitchFamily="34" charset="0"/>
              <a:buChar char="•"/>
            </a:pPr>
            <a:r>
              <a:rPr lang="en-US" sz="2400" dirty="0" smtClean="0"/>
              <a:t>Ensure the numbers reconcile to your financial projections</a:t>
            </a:r>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21</a:t>
            </a:fld>
            <a:endParaRPr lang="en-US" dirty="0"/>
          </a:p>
        </p:txBody>
      </p:sp>
    </p:spTree>
    <p:extLst>
      <p:ext uri="{BB962C8B-B14F-4D97-AF65-F5344CB8AC3E}">
        <p14:creationId xmlns:p14="http://schemas.microsoft.com/office/powerpoint/2010/main" val="205251220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915400" cy="1143000"/>
          </a:xfrm>
        </p:spPr>
        <p:txBody>
          <a:bodyPr>
            <a:noAutofit/>
          </a:bodyPr>
          <a:lstStyle/>
          <a:p>
            <a:r>
              <a:rPr lang="en-US" sz="3600" dirty="0" smtClean="0"/>
              <a:t>Angel Investor Valuation Models</a:t>
            </a:r>
            <a:endParaRPr lang="en-US" sz="3600" dirty="0"/>
          </a:p>
        </p:txBody>
      </p:sp>
      <p:sp>
        <p:nvSpPr>
          <p:cNvPr id="3" name="Content Placeholder 2"/>
          <p:cNvSpPr>
            <a:spLocks noGrp="1"/>
          </p:cNvSpPr>
          <p:nvPr>
            <p:ph sz="quarter" idx="1"/>
          </p:nvPr>
        </p:nvSpPr>
        <p:spPr>
          <a:xfrm>
            <a:off x="609600" y="1143000"/>
            <a:ext cx="8382000" cy="5105400"/>
          </a:xfrm>
        </p:spPr>
        <p:txBody>
          <a:bodyPr>
            <a:noAutofit/>
          </a:bodyPr>
          <a:lstStyle/>
          <a:p>
            <a:pPr marL="228600" indent="-228600">
              <a:spcBef>
                <a:spcPts val="0"/>
              </a:spcBef>
              <a:spcAft>
                <a:spcPts val="0"/>
              </a:spcAft>
            </a:pPr>
            <a:r>
              <a:rPr lang="en-US" sz="2400" dirty="0" smtClean="0"/>
              <a:t>Ballpark ranges</a:t>
            </a:r>
          </a:p>
          <a:p>
            <a:pPr marL="228600" indent="-228600">
              <a:spcBef>
                <a:spcPts val="0"/>
              </a:spcBef>
              <a:spcAft>
                <a:spcPts val="0"/>
              </a:spcAft>
            </a:pPr>
            <a:endParaRPr lang="en-US" sz="2400" dirty="0" smtClean="0"/>
          </a:p>
          <a:p>
            <a:pPr marL="228600" indent="-228600">
              <a:spcBef>
                <a:spcPts val="0"/>
              </a:spcBef>
              <a:spcAft>
                <a:spcPts val="0"/>
              </a:spcAft>
            </a:pPr>
            <a:endParaRPr lang="en-US" sz="2400" dirty="0" smtClean="0"/>
          </a:p>
          <a:p>
            <a:pPr marL="228600" indent="-228600">
              <a:spcBef>
                <a:spcPts val="0"/>
              </a:spcBef>
              <a:spcAft>
                <a:spcPts val="0"/>
              </a:spcAft>
            </a:pPr>
            <a:endParaRPr lang="en-US" sz="2400" dirty="0" smtClean="0"/>
          </a:p>
          <a:p>
            <a:pPr marL="228600" indent="-228600">
              <a:spcBef>
                <a:spcPts val="0"/>
              </a:spcBef>
              <a:spcAft>
                <a:spcPts val="0"/>
              </a:spcAft>
            </a:pPr>
            <a:endParaRPr lang="en-US" sz="2400" dirty="0" smtClean="0"/>
          </a:p>
          <a:p>
            <a:pPr marL="228600" indent="-228600">
              <a:spcBef>
                <a:spcPts val="0"/>
              </a:spcBef>
              <a:spcAft>
                <a:spcPts val="0"/>
              </a:spcAft>
            </a:pPr>
            <a:endParaRPr lang="en-US" sz="2400" dirty="0"/>
          </a:p>
          <a:p>
            <a:pPr marL="228600" indent="-228600">
              <a:spcBef>
                <a:spcPts val="0"/>
              </a:spcBef>
              <a:spcAft>
                <a:spcPts val="0"/>
              </a:spcAft>
            </a:pPr>
            <a:endParaRPr lang="en-US" sz="2400" dirty="0" smtClean="0"/>
          </a:p>
          <a:p>
            <a:pPr marL="228600" indent="-228600">
              <a:spcBef>
                <a:spcPts val="0"/>
              </a:spcBef>
              <a:spcAft>
                <a:spcPts val="0"/>
              </a:spcAft>
            </a:pPr>
            <a:endParaRPr lang="en-US" sz="2400" dirty="0"/>
          </a:p>
          <a:p>
            <a:pPr marL="0" indent="0">
              <a:spcBef>
                <a:spcPts val="0"/>
              </a:spcBef>
              <a:spcAft>
                <a:spcPts val="0"/>
              </a:spcAft>
              <a:buNone/>
            </a:pPr>
            <a:endParaRPr lang="en-US" sz="2400" dirty="0"/>
          </a:p>
          <a:p>
            <a:pPr marL="228600" indent="-228600">
              <a:spcBef>
                <a:spcPts val="0"/>
              </a:spcBef>
              <a:spcAft>
                <a:spcPts val="0"/>
              </a:spcAft>
            </a:pPr>
            <a:endParaRPr lang="en-US" sz="2400" dirty="0" smtClean="0"/>
          </a:p>
          <a:p>
            <a:pPr marL="228600" indent="-228600">
              <a:spcBef>
                <a:spcPts val="0"/>
              </a:spcBef>
              <a:spcAft>
                <a:spcPts val="0"/>
              </a:spcAft>
            </a:pPr>
            <a:r>
              <a:rPr lang="en-US" sz="2400" dirty="0" smtClean="0"/>
              <a:t>For </a:t>
            </a:r>
            <a:r>
              <a:rPr lang="en-US" sz="2400" dirty="0"/>
              <a:t>Hyper-growth </a:t>
            </a:r>
            <a:r>
              <a:rPr lang="en-US" sz="2400" dirty="0" smtClean="0"/>
              <a:t>Global : Multiples of Revenue </a:t>
            </a:r>
          </a:p>
          <a:p>
            <a:pPr marL="228600" indent="-228600">
              <a:spcBef>
                <a:spcPts val="0"/>
              </a:spcBef>
              <a:spcAft>
                <a:spcPts val="0"/>
              </a:spcAft>
            </a:pPr>
            <a:r>
              <a:rPr lang="en-US" sz="2400" dirty="0" smtClean="0"/>
              <a:t>For Usual-</a:t>
            </a:r>
            <a:r>
              <a:rPr lang="en-US" sz="2400" dirty="0"/>
              <a:t>growth </a:t>
            </a:r>
            <a:r>
              <a:rPr lang="en-US" sz="2400" dirty="0" smtClean="0"/>
              <a:t>Local </a:t>
            </a:r>
            <a:r>
              <a:rPr lang="en-US" sz="2400" dirty="0"/>
              <a:t>: Multiples of </a:t>
            </a:r>
            <a:r>
              <a:rPr lang="en-US" sz="2400" dirty="0" smtClean="0"/>
              <a:t>Profit</a:t>
            </a:r>
            <a:endParaRPr lang="en-US" sz="2400" dirty="0"/>
          </a:p>
          <a:p>
            <a:pPr marL="228600" indent="-228600">
              <a:spcBef>
                <a:spcPts val="0"/>
              </a:spcBef>
              <a:spcAft>
                <a:spcPts val="0"/>
              </a:spcAft>
            </a:pPr>
            <a:r>
              <a:rPr lang="en-US" sz="2400" dirty="0" smtClean="0"/>
              <a:t>To get high-end of valuation range : </a:t>
            </a:r>
          </a:p>
          <a:p>
            <a:pPr marL="549275" lvl="1" indent="-228600">
              <a:spcBef>
                <a:spcPts val="0"/>
              </a:spcBef>
              <a:spcAft>
                <a:spcPts val="0"/>
              </a:spcAft>
            </a:pPr>
            <a:r>
              <a:rPr lang="en-US" sz="2400" dirty="0" smtClean="0"/>
              <a:t>Large end-market (TAM), Patents, Customer orders, Proven profit model, Experienced Team</a:t>
            </a:r>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22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77069584"/>
              </p:ext>
            </p:extLst>
          </p:nvPr>
        </p:nvGraphicFramePr>
        <p:xfrm>
          <a:off x="364067" y="1600200"/>
          <a:ext cx="8763000" cy="3276600"/>
        </p:xfrm>
        <a:graphic>
          <a:graphicData uri="http://schemas.openxmlformats.org/drawingml/2006/table">
            <a:tbl>
              <a:tblPr firstRow="1" bandRow="1">
                <a:tableStyleId>{5C22544A-7EE6-4342-B048-85BDC9FD1C3A}</a:tableStyleId>
              </a:tblPr>
              <a:tblGrid>
                <a:gridCol w="3021724"/>
                <a:gridCol w="2644009"/>
                <a:gridCol w="3097267"/>
              </a:tblGrid>
              <a:tr h="533400">
                <a:tc>
                  <a:txBody>
                    <a:bodyPr/>
                    <a:lstStyle/>
                    <a:p>
                      <a:pPr algn="ctr"/>
                      <a:r>
                        <a:rPr lang="en-US" sz="2400" dirty="0" smtClean="0"/>
                        <a:t>Stage</a:t>
                      </a:r>
                      <a:endParaRPr lang="en-US" sz="2400" dirty="0"/>
                    </a:p>
                  </a:txBody>
                  <a:tcPr/>
                </a:tc>
                <a:tc>
                  <a:txBody>
                    <a:bodyPr/>
                    <a:lstStyle/>
                    <a:p>
                      <a:pPr algn="ctr"/>
                      <a:r>
                        <a:rPr lang="en-US" sz="2400" dirty="0" smtClean="0"/>
                        <a:t>Usual-growth Local</a:t>
                      </a:r>
                      <a:endParaRPr lang="en-US" sz="2400" dirty="0"/>
                    </a:p>
                  </a:txBody>
                  <a:tcPr/>
                </a:tc>
                <a:tc>
                  <a:txBody>
                    <a:bodyPr/>
                    <a:lstStyle/>
                    <a:p>
                      <a:pPr algn="ctr"/>
                      <a:r>
                        <a:rPr lang="en-US" sz="2400" dirty="0" smtClean="0"/>
                        <a:t>Hyper-growth Global</a:t>
                      </a:r>
                      <a:endParaRPr lang="en-US" sz="2400" dirty="0"/>
                    </a:p>
                  </a:txBody>
                  <a:tcPr/>
                </a:tc>
              </a:tr>
              <a:tr h="53340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400" dirty="0" smtClean="0"/>
                        <a:t>Developed</a:t>
                      </a:r>
                      <a:r>
                        <a:rPr lang="en-US" sz="2400" baseline="0" dirty="0" smtClean="0"/>
                        <a:t> concept</a:t>
                      </a:r>
                      <a:endParaRPr lang="en-US" sz="2400" dirty="0"/>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400" dirty="0" smtClean="0"/>
                        <a:t>$25k - $50k</a:t>
                      </a:r>
                    </a:p>
                  </a:txBody>
                  <a:tcPr/>
                </a:tc>
                <a:tc>
                  <a:txBody>
                    <a:bodyPr/>
                    <a:lstStyle/>
                    <a:p>
                      <a:pPr algn="ctr"/>
                      <a:r>
                        <a:rPr lang="en-US" sz="2400" dirty="0" smtClean="0"/>
                        <a:t>$100k</a:t>
                      </a:r>
                      <a:r>
                        <a:rPr lang="en-US" sz="2400" baseline="0" dirty="0" smtClean="0"/>
                        <a:t> </a:t>
                      </a:r>
                      <a:r>
                        <a:rPr lang="en-US" sz="2400" dirty="0" smtClean="0"/>
                        <a:t>- $500k</a:t>
                      </a:r>
                      <a:endParaRPr lang="en-US" sz="2400" dirty="0"/>
                    </a:p>
                  </a:txBody>
                  <a:tcPr/>
                </a:tc>
              </a:tr>
              <a:tr h="53340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400" dirty="0" smtClean="0"/>
                        <a:t>Proven prototype</a:t>
                      </a:r>
                      <a:endParaRPr lang="en-US" sz="2400" dirty="0"/>
                    </a:p>
                  </a:txBody>
                  <a:tcPr/>
                </a:tc>
                <a:tc>
                  <a:txBody>
                    <a:bodyPr/>
                    <a:lstStyle/>
                    <a:p>
                      <a:pPr algn="ctr"/>
                      <a:r>
                        <a:rPr lang="en-US" sz="2400" dirty="0" smtClean="0"/>
                        <a:t>$50k - $100k</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$500k - $2m</a:t>
                      </a:r>
                    </a:p>
                  </a:txBody>
                  <a:tcPr/>
                </a:tc>
              </a:tr>
              <a:tr h="6096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Revenue (&gt;$10k)</a:t>
                      </a:r>
                    </a:p>
                  </a:txBody>
                  <a:tcPr/>
                </a:tc>
                <a:tc>
                  <a:txBody>
                    <a:bodyPr/>
                    <a:lstStyle/>
                    <a:p>
                      <a:pPr algn="ctr"/>
                      <a:r>
                        <a:rPr lang="en-US" sz="2400" dirty="0" smtClean="0"/>
                        <a:t>$100k</a:t>
                      </a:r>
                      <a:r>
                        <a:rPr lang="en-US" sz="2400" baseline="0" dirty="0" smtClean="0"/>
                        <a:t> </a:t>
                      </a:r>
                      <a:r>
                        <a:rPr lang="en-US" sz="2400" dirty="0" smtClean="0"/>
                        <a:t>- $500k</a:t>
                      </a:r>
                      <a:endParaRPr lang="en-US" sz="2400" dirty="0"/>
                    </a:p>
                  </a:txBody>
                  <a:tcPr/>
                </a:tc>
                <a:tc>
                  <a:txBody>
                    <a:bodyPr/>
                    <a:lstStyle/>
                    <a:p>
                      <a:pPr algn="ctr"/>
                      <a:r>
                        <a:rPr lang="en-US" sz="2400" dirty="0" smtClean="0"/>
                        <a:t>$1m - $3m</a:t>
                      </a:r>
                      <a:endParaRPr lang="en-US" sz="2400" dirty="0"/>
                    </a:p>
                  </a:txBody>
                  <a:tcPr/>
                </a:tc>
              </a:tr>
              <a:tr h="533400">
                <a:tc>
                  <a:txBody>
                    <a:bodyPr/>
                    <a:lstStyle/>
                    <a:p>
                      <a:pPr algn="ctr"/>
                      <a:r>
                        <a:rPr lang="en-US" sz="2400" dirty="0" smtClean="0"/>
                        <a:t>Real revenue (&gt;$250k)</a:t>
                      </a:r>
                      <a:endParaRPr lang="en-US" sz="2400" dirty="0"/>
                    </a:p>
                  </a:txBody>
                  <a:tcPr/>
                </a:tc>
                <a:tc>
                  <a:txBody>
                    <a:bodyPr/>
                    <a:lstStyle/>
                    <a:p>
                      <a:pPr algn="ctr"/>
                      <a:r>
                        <a:rPr lang="en-US" sz="2400" dirty="0" smtClean="0"/>
                        <a:t>$500k - $2m</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$2m - $5m</a:t>
                      </a:r>
                    </a:p>
                  </a:txBody>
                  <a:tcPr/>
                </a:tc>
              </a:tr>
              <a:tr h="533400">
                <a:tc>
                  <a:txBody>
                    <a:bodyPr/>
                    <a:lstStyle/>
                    <a:p>
                      <a:pPr algn="ctr"/>
                      <a:r>
                        <a:rPr lang="en-US" sz="2400" i="1" dirty="0" smtClean="0"/>
                        <a:t>If exit, returns to angel</a:t>
                      </a:r>
                      <a:endParaRPr lang="en-US" sz="2400" i="1" dirty="0"/>
                    </a:p>
                  </a:txBody>
                  <a:tcPr/>
                </a:tc>
                <a:tc>
                  <a:txBody>
                    <a:bodyPr/>
                    <a:lstStyle/>
                    <a:p>
                      <a:pPr algn="ctr"/>
                      <a:r>
                        <a:rPr lang="en-US" sz="2400" i="1" dirty="0" smtClean="0"/>
                        <a:t>Probable</a:t>
                      </a:r>
                      <a:r>
                        <a:rPr lang="en-US" sz="2400" i="1" baseline="0" dirty="0" smtClean="0"/>
                        <a:t> 10X</a:t>
                      </a:r>
                      <a:endParaRPr lang="en-US" sz="2400"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i="1" dirty="0" smtClean="0"/>
                        <a:t>Possible 100X</a:t>
                      </a:r>
                    </a:p>
                  </a:txBody>
                  <a:tcPr/>
                </a:tc>
              </a:tr>
            </a:tbl>
          </a:graphicData>
        </a:graphic>
      </p:graphicFrame>
      <p:sp>
        <p:nvSpPr>
          <p:cNvPr id="6" name="Rectangle 5"/>
          <p:cNvSpPr>
            <a:spLocks noChangeArrowheads="1"/>
          </p:cNvSpPr>
          <p:nvPr/>
        </p:nvSpPr>
        <p:spPr bwMode="auto">
          <a:xfrm>
            <a:off x="8355013" y="1009650"/>
            <a:ext cx="651299" cy="246221"/>
          </a:xfrm>
          <a:prstGeom prst="rect">
            <a:avLst/>
          </a:prstGeom>
          <a:noFill/>
          <a:ln w="9525" algn="ctr">
            <a:noFill/>
            <a:miter lim="800000"/>
            <a:headEnd/>
            <a:tailEnd/>
          </a:ln>
          <a:effectLst/>
        </p:spPr>
        <p:txBody>
          <a:bodyPr wrap="none">
            <a:spAutoFit/>
          </a:bodyPr>
          <a:lstStyle/>
          <a:p>
            <a:pPr marL="609600" indent="-609600">
              <a:lnSpc>
                <a:spcPct val="80000"/>
              </a:lnSpc>
              <a:spcBef>
                <a:spcPct val="20000"/>
              </a:spcBef>
              <a:buClr>
                <a:schemeClr val="hlink"/>
              </a:buClr>
              <a:buFont typeface="Wingdings" pitchFamily="2" charset="2"/>
              <a:buNone/>
              <a:defRPr/>
            </a:pPr>
            <a:r>
              <a:rPr lang="en-US" sz="1200" b="1" i="1" dirty="0" smtClean="0">
                <a:effectLst>
                  <a:outerShdw blurRad="38100" dist="38100" dir="2700000" algn="tl">
                    <a:srgbClr val="C0C0C0"/>
                  </a:outerShdw>
                </a:effectLst>
                <a:cs typeface="Arial" charset="0"/>
              </a:rPr>
              <a:t>©2015</a:t>
            </a:r>
            <a:endParaRPr lang="en-US" sz="1200" b="1" i="1" dirty="0">
              <a:effectLst>
                <a:outerShdw blurRad="38100" dist="38100" dir="2700000" algn="tl">
                  <a:srgbClr val="C0C0C0"/>
                </a:outerShdw>
              </a:effectLst>
              <a:cs typeface="Arial" charset="0"/>
            </a:endParaRPr>
          </a:p>
        </p:txBody>
      </p:sp>
    </p:spTree>
    <p:extLst>
      <p:ext uri="{BB962C8B-B14F-4D97-AF65-F5344CB8AC3E}">
        <p14:creationId xmlns:p14="http://schemas.microsoft.com/office/powerpoint/2010/main" val="413713094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Closing</a:t>
            </a:r>
            <a:endParaRPr lang="en-US" sz="3600" dirty="0"/>
          </a:p>
        </p:txBody>
      </p:sp>
      <p:sp>
        <p:nvSpPr>
          <p:cNvPr id="3" name="Content Placeholder 2"/>
          <p:cNvSpPr>
            <a:spLocks noGrp="1"/>
          </p:cNvSpPr>
          <p:nvPr>
            <p:ph sz="quarter" idx="1"/>
          </p:nvPr>
        </p:nvSpPr>
        <p:spPr>
          <a:xfrm>
            <a:off x="685800" y="1447800"/>
            <a:ext cx="8382000" cy="5029200"/>
          </a:xfrm>
        </p:spPr>
        <p:txBody>
          <a:bodyPr>
            <a:normAutofit/>
          </a:bodyPr>
          <a:lstStyle/>
          <a:p>
            <a:pPr marL="228600" indent="-228600">
              <a:spcBef>
                <a:spcPts val="0"/>
              </a:spcBef>
              <a:spcAft>
                <a:spcPts val="1200"/>
              </a:spcAft>
            </a:pPr>
            <a:r>
              <a:rPr lang="en-US" sz="2400" dirty="0" smtClean="0"/>
              <a:t>Your Logo (Big &amp; in Middle) / </a:t>
            </a:r>
            <a:r>
              <a:rPr lang="en-US" sz="2400" dirty="0"/>
              <a:t>.</a:t>
            </a:r>
            <a:r>
              <a:rPr lang="en-US" sz="2400" dirty="0" smtClean="0"/>
              <a:t>com</a:t>
            </a:r>
          </a:p>
          <a:p>
            <a:pPr marL="228600" indent="-228600">
              <a:spcBef>
                <a:spcPts val="0"/>
              </a:spcBef>
              <a:spcAft>
                <a:spcPts val="1200"/>
              </a:spcAft>
            </a:pPr>
            <a:r>
              <a:rPr lang="en-US" sz="2400" dirty="0" smtClean="0"/>
              <a:t>Any Questions?</a:t>
            </a:r>
          </a:p>
          <a:p>
            <a:pPr marL="228600" indent="-228600">
              <a:spcBef>
                <a:spcPts val="0"/>
              </a:spcBef>
              <a:spcAft>
                <a:spcPts val="1200"/>
              </a:spcAft>
            </a:pPr>
            <a:r>
              <a:rPr lang="en-US" sz="2400" dirty="0" smtClean="0"/>
              <a:t>Contact Info: Name / E-mail (company .com)/ Phone</a:t>
            </a:r>
          </a:p>
          <a:p>
            <a:pPr marL="228600" indent="-228600">
              <a:spcBef>
                <a:spcPts val="0"/>
              </a:spcBef>
              <a:spcAft>
                <a:spcPts val="600"/>
              </a:spcAft>
            </a:pPr>
            <a:endParaRPr lang="en-US" sz="2400" dirty="0" smtClean="0"/>
          </a:p>
          <a:p>
            <a:pPr marL="0" indent="0" algn="ctr">
              <a:spcBef>
                <a:spcPts val="0"/>
              </a:spcBef>
              <a:spcAft>
                <a:spcPts val="600"/>
              </a:spcAft>
              <a:buNone/>
            </a:pPr>
            <a:r>
              <a:rPr lang="en-US" sz="2400" dirty="0" smtClean="0"/>
              <a:t>After all questions have been asked by the investor, ask “What’s the next step in the process?”</a:t>
            </a:r>
          </a:p>
          <a:p>
            <a:pPr marL="228600" indent="-228600">
              <a:spcBef>
                <a:spcPts val="0"/>
              </a:spcBef>
              <a:spcAft>
                <a:spcPts val="600"/>
              </a:spcAft>
            </a:pPr>
            <a:endParaRPr lang="en-US" sz="2400" dirty="0"/>
          </a:p>
          <a:p>
            <a:pPr marL="0" indent="0" algn="ctr">
              <a:spcBef>
                <a:spcPts val="0"/>
              </a:spcBef>
              <a:spcAft>
                <a:spcPts val="600"/>
              </a:spcAft>
              <a:buNone/>
            </a:pPr>
            <a:r>
              <a:rPr lang="en-US" sz="2400" b="1" i="1" dirty="0" smtClean="0"/>
              <a:t>Remember: </a:t>
            </a:r>
          </a:p>
          <a:p>
            <a:pPr marL="0" indent="0" algn="ctr">
              <a:spcBef>
                <a:spcPts val="0"/>
              </a:spcBef>
              <a:spcAft>
                <a:spcPts val="600"/>
              </a:spcAft>
              <a:buNone/>
            </a:pPr>
            <a:r>
              <a:rPr lang="en-US" sz="2400" b="1" i="1" dirty="0" smtClean="0"/>
              <a:t>Goal of Meeting = </a:t>
            </a:r>
          </a:p>
          <a:p>
            <a:pPr marL="0" indent="0" algn="ctr">
              <a:spcBef>
                <a:spcPts val="0"/>
              </a:spcBef>
              <a:spcAft>
                <a:spcPts val="600"/>
              </a:spcAft>
              <a:buNone/>
            </a:pPr>
            <a:r>
              <a:rPr lang="en-US" sz="2400" b="1" i="1" dirty="0" smtClean="0"/>
              <a:t>Get the Next Meeting</a:t>
            </a:r>
            <a:endParaRPr lang="en-US" sz="2400" b="1" i="1" dirty="0"/>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23</a:t>
            </a:fld>
            <a:endParaRPr lang="en-US" dirty="0"/>
          </a:p>
        </p:txBody>
      </p:sp>
    </p:spTree>
    <p:extLst>
      <p:ext uri="{BB962C8B-B14F-4D97-AF65-F5344CB8AC3E}">
        <p14:creationId xmlns:p14="http://schemas.microsoft.com/office/powerpoint/2010/main" val="42325834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Before The Pitch</a:t>
            </a:r>
            <a:endParaRPr lang="en-US" sz="3600" dirty="0"/>
          </a:p>
        </p:txBody>
      </p:sp>
      <p:sp>
        <p:nvSpPr>
          <p:cNvPr id="5" name="Content Placeholder 2"/>
          <p:cNvSpPr>
            <a:spLocks noGrp="1"/>
          </p:cNvSpPr>
          <p:nvPr>
            <p:ph sz="quarter" idx="1"/>
          </p:nvPr>
        </p:nvSpPr>
        <p:spPr>
          <a:xfrm>
            <a:off x="609600" y="1447800"/>
            <a:ext cx="8534400" cy="5029200"/>
          </a:xfrm>
        </p:spPr>
        <p:txBody>
          <a:bodyPr>
            <a:noAutofit/>
          </a:bodyPr>
          <a:lstStyle/>
          <a:p>
            <a:pPr marL="228600" indent="-228600">
              <a:spcBef>
                <a:spcPts val="0"/>
              </a:spcBef>
              <a:spcAft>
                <a:spcPts val="600"/>
              </a:spcAft>
            </a:pPr>
            <a:r>
              <a:rPr lang="en-US" sz="2400" dirty="0" smtClean="0"/>
              <a:t>Review investment criteria of Angels before sending investor deck</a:t>
            </a:r>
          </a:p>
          <a:p>
            <a:pPr marL="457200" lvl="1" indent="-228600">
              <a:spcBef>
                <a:spcPts val="0"/>
              </a:spcBef>
              <a:spcAft>
                <a:spcPts val="600"/>
              </a:spcAft>
              <a:buFont typeface="Arial" pitchFamily="34" charset="0"/>
              <a:buChar char="•"/>
            </a:pPr>
            <a:r>
              <a:rPr lang="en-US" sz="2400" dirty="0" smtClean="0"/>
              <a:t>Make sure you fit their industry or business type focus </a:t>
            </a:r>
          </a:p>
          <a:p>
            <a:pPr marL="457200" lvl="1" indent="-228600">
              <a:spcBef>
                <a:spcPts val="0"/>
              </a:spcBef>
              <a:spcAft>
                <a:spcPts val="600"/>
              </a:spcAft>
              <a:buFont typeface="Arial" pitchFamily="34" charset="0"/>
              <a:buChar char="•"/>
            </a:pPr>
            <a:r>
              <a:rPr lang="en-US" sz="2400" dirty="0" smtClean="0"/>
              <a:t>Check the amount of capital they invest per deal, the company stage (Startup/Early Stage/Growth Stage), required financial metrics (post-Revenue or profitable) and valuation ranges</a:t>
            </a:r>
            <a:endParaRPr lang="en-US" sz="2400" dirty="0"/>
          </a:p>
          <a:p>
            <a:pPr marL="228600" indent="-228600">
              <a:spcBef>
                <a:spcPts val="0"/>
              </a:spcBef>
              <a:spcAft>
                <a:spcPts val="600"/>
              </a:spcAft>
            </a:pPr>
            <a:r>
              <a:rPr lang="en-US" sz="2400" dirty="0" smtClean="0"/>
              <a:t>Practice, Practice, Practice!  Ensure a good flow, slide transitions, timing, clarity of concepts, key mental frameworks, stories, answers to likely questions. </a:t>
            </a:r>
          </a:p>
          <a:p>
            <a:pPr marL="228600" indent="-228600">
              <a:spcBef>
                <a:spcPts val="0"/>
              </a:spcBef>
              <a:spcAft>
                <a:spcPts val="600"/>
              </a:spcAft>
            </a:pPr>
            <a:r>
              <a:rPr lang="en-US" sz="2400" dirty="0" smtClean="0"/>
              <a:t>Arrival: Arrive 15 minutes early to set up computer, projector, get access to Wi-Fi, meet people.</a:t>
            </a:r>
          </a:p>
          <a:p>
            <a:pPr marL="228600" indent="-228600">
              <a:spcBef>
                <a:spcPts val="0"/>
              </a:spcBef>
              <a:spcAft>
                <a:spcPts val="600"/>
              </a:spcAft>
            </a:pPr>
            <a:r>
              <a:rPr lang="en-US" sz="2400" dirty="0" smtClean="0"/>
              <a:t>Attire: Business casual is usually fine, no need to wear a tie/suit</a:t>
            </a:r>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24</a:t>
            </a:fld>
            <a:endParaRPr lang="en-US" dirty="0"/>
          </a:p>
        </p:txBody>
      </p:sp>
    </p:spTree>
    <p:extLst>
      <p:ext uri="{BB962C8B-B14F-4D97-AF65-F5344CB8AC3E}">
        <p14:creationId xmlns:p14="http://schemas.microsoft.com/office/powerpoint/2010/main" val="293099922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3600" dirty="0" smtClean="0"/>
              <a:t>How to Pitch Effectively</a:t>
            </a:r>
            <a:endParaRPr lang="en-US" sz="3600" dirty="0"/>
          </a:p>
        </p:txBody>
      </p:sp>
      <p:sp>
        <p:nvSpPr>
          <p:cNvPr id="3" name="Content Placeholder 2"/>
          <p:cNvSpPr>
            <a:spLocks noGrp="1"/>
          </p:cNvSpPr>
          <p:nvPr>
            <p:ph sz="quarter" idx="1"/>
          </p:nvPr>
        </p:nvSpPr>
        <p:spPr>
          <a:xfrm>
            <a:off x="609600" y="1371600"/>
            <a:ext cx="8686800" cy="5029200"/>
          </a:xfrm>
        </p:spPr>
        <p:txBody>
          <a:bodyPr>
            <a:noAutofit/>
          </a:bodyPr>
          <a:lstStyle/>
          <a:p>
            <a:pPr marL="228600" indent="-228600">
              <a:spcBef>
                <a:spcPts val="0"/>
              </a:spcBef>
              <a:spcAft>
                <a:spcPts val="600"/>
              </a:spcAft>
            </a:pPr>
            <a:r>
              <a:rPr lang="en-US" sz="2400" dirty="0" smtClean="0"/>
              <a:t>Open by saying your name, title and company name</a:t>
            </a:r>
          </a:p>
          <a:p>
            <a:pPr marL="228600" indent="-228600">
              <a:spcBef>
                <a:spcPts val="0"/>
              </a:spcBef>
              <a:spcAft>
                <a:spcPts val="600"/>
              </a:spcAft>
            </a:pPr>
            <a:r>
              <a:rPr lang="en-US" sz="2400" dirty="0" smtClean="0"/>
              <a:t>The Quick Hook: Grab their emotional attention within 1 minute </a:t>
            </a:r>
          </a:p>
          <a:p>
            <a:pPr marL="228600" indent="-228600">
              <a:spcBef>
                <a:spcPts val="0"/>
              </a:spcBef>
              <a:spcAft>
                <a:spcPts val="600"/>
              </a:spcAft>
            </a:pPr>
            <a:r>
              <a:rPr lang="en-US" sz="2400" dirty="0" smtClean="0"/>
              <a:t>Pitch </a:t>
            </a:r>
            <a:r>
              <a:rPr lang="en-US" sz="2400" dirty="0"/>
              <a:t>your vision, not just what you currently have </a:t>
            </a:r>
            <a:r>
              <a:rPr lang="en-US" sz="2400" dirty="0" smtClean="0"/>
              <a:t>or are</a:t>
            </a:r>
          </a:p>
          <a:p>
            <a:pPr marL="228600" indent="-228600">
              <a:spcBef>
                <a:spcPts val="0"/>
              </a:spcBef>
              <a:spcAft>
                <a:spcPts val="600"/>
              </a:spcAft>
            </a:pPr>
            <a:r>
              <a:rPr lang="en-US" sz="2400" dirty="0"/>
              <a:t>Tell a </a:t>
            </a:r>
            <a:r>
              <a:rPr lang="en-US" sz="2400" dirty="0" smtClean="0"/>
              <a:t>story : </a:t>
            </a:r>
            <a:r>
              <a:rPr lang="en-US" sz="2400" dirty="0"/>
              <a:t>Take your audience on </a:t>
            </a:r>
            <a:r>
              <a:rPr lang="en-US" sz="2400" dirty="0" smtClean="0"/>
              <a:t>an exciting upward journey</a:t>
            </a:r>
            <a:endParaRPr lang="en-US" sz="2400" dirty="0"/>
          </a:p>
          <a:p>
            <a:pPr marL="228600" indent="-228600">
              <a:spcBef>
                <a:spcPts val="0"/>
              </a:spcBef>
              <a:spcAft>
                <a:spcPts val="600"/>
              </a:spcAft>
            </a:pPr>
            <a:r>
              <a:rPr lang="en-US" sz="2400" dirty="0" smtClean="0"/>
              <a:t>Reference things people know / understand</a:t>
            </a:r>
          </a:p>
          <a:p>
            <a:pPr marL="228600" indent="-228600">
              <a:spcBef>
                <a:spcPts val="0"/>
              </a:spcBef>
              <a:spcAft>
                <a:spcPts val="600"/>
              </a:spcAft>
            </a:pPr>
            <a:r>
              <a:rPr lang="en-US" sz="2400" dirty="0"/>
              <a:t>S</a:t>
            </a:r>
            <a:r>
              <a:rPr lang="en-US" sz="2400" dirty="0" smtClean="0"/>
              <a:t>how real validators to prove your points</a:t>
            </a:r>
          </a:p>
          <a:p>
            <a:pPr marL="228600" indent="-228600">
              <a:spcBef>
                <a:spcPts val="0"/>
              </a:spcBef>
              <a:spcAft>
                <a:spcPts val="600"/>
              </a:spcAft>
            </a:pPr>
            <a:r>
              <a:rPr lang="en-US" sz="2400" dirty="0" smtClean="0"/>
              <a:t>The </a:t>
            </a:r>
            <a:r>
              <a:rPr lang="en-US" sz="2400" dirty="0"/>
              <a:t>Right </a:t>
            </a:r>
            <a:r>
              <a:rPr lang="en-US" sz="2400" dirty="0" smtClean="0"/>
              <a:t>Opportunity : Big </a:t>
            </a:r>
            <a:r>
              <a:rPr lang="en-US" sz="2400" dirty="0"/>
              <a:t>Market + Big Problem + </a:t>
            </a:r>
            <a:r>
              <a:rPr lang="en-US" sz="2400" dirty="0" smtClean="0"/>
              <a:t>Right </a:t>
            </a:r>
            <a:r>
              <a:rPr lang="en-US" sz="2400" dirty="0"/>
              <a:t>Solution</a:t>
            </a:r>
          </a:p>
          <a:p>
            <a:pPr marL="228600" indent="-228600">
              <a:spcBef>
                <a:spcPts val="0"/>
              </a:spcBef>
              <a:spcAft>
                <a:spcPts val="600"/>
              </a:spcAft>
            </a:pPr>
            <a:r>
              <a:rPr lang="en-US" sz="2400" dirty="0"/>
              <a:t>The Right </a:t>
            </a:r>
            <a:r>
              <a:rPr lang="en-US" sz="2400" dirty="0" smtClean="0"/>
              <a:t>Team : Credibility</a:t>
            </a:r>
            <a:r>
              <a:rPr lang="en-US" sz="2400" dirty="0"/>
              <a:t>, Passion, Experienced, </a:t>
            </a:r>
            <a:r>
              <a:rPr lang="en-US" sz="2400" dirty="0" smtClean="0"/>
              <a:t>Knowledgeable </a:t>
            </a:r>
            <a:endParaRPr lang="en-US" sz="2400" dirty="0"/>
          </a:p>
          <a:p>
            <a:pPr marL="228600" indent="-228600">
              <a:spcBef>
                <a:spcPts val="0"/>
              </a:spcBef>
              <a:spcAft>
                <a:spcPts val="600"/>
              </a:spcAft>
            </a:pPr>
            <a:r>
              <a:rPr lang="en-US" sz="2400" dirty="0" smtClean="0"/>
              <a:t>Don’t read slides &amp; stare at screen, look forward &amp; connect</a:t>
            </a:r>
          </a:p>
          <a:p>
            <a:pPr marL="228600" indent="-228600">
              <a:spcBef>
                <a:spcPts val="0"/>
              </a:spcBef>
              <a:spcAft>
                <a:spcPts val="600"/>
              </a:spcAft>
            </a:pPr>
            <a:r>
              <a:rPr lang="en-US" sz="2400" dirty="0" smtClean="0"/>
              <a:t>Don’t speak too fast, people listen better when you speak slower</a:t>
            </a:r>
          </a:p>
          <a:p>
            <a:pPr marL="228600" indent="-228600">
              <a:spcBef>
                <a:spcPts val="0"/>
              </a:spcBef>
              <a:spcAft>
                <a:spcPts val="600"/>
              </a:spcAft>
            </a:pPr>
            <a:r>
              <a:rPr lang="en-US" sz="2400" dirty="0" smtClean="0"/>
              <a:t>Don’t use industry acronyms / terminology</a:t>
            </a:r>
          </a:p>
        </p:txBody>
      </p:sp>
      <p:sp>
        <p:nvSpPr>
          <p:cNvPr id="2" name="Slide Number Placeholder 1"/>
          <p:cNvSpPr>
            <a:spLocks noGrp="1"/>
          </p:cNvSpPr>
          <p:nvPr>
            <p:ph type="sldNum" sz="quarter" idx="11"/>
          </p:nvPr>
        </p:nvSpPr>
        <p:spPr/>
        <p:txBody>
          <a:bodyPr>
            <a:normAutofit lnSpcReduction="10000"/>
          </a:bodyPr>
          <a:lstStyle/>
          <a:p>
            <a:fld id="{56371360-A4B2-4FED-AF47-D5D5BAF467BE}" type="slidenum">
              <a:rPr lang="en-US" smtClean="0"/>
              <a:t>25</a:t>
            </a:fld>
            <a:endParaRPr lang="en-US" dirty="0"/>
          </a:p>
        </p:txBody>
      </p:sp>
    </p:spTree>
    <p:extLst>
      <p:ext uri="{BB962C8B-B14F-4D97-AF65-F5344CB8AC3E}">
        <p14:creationId xmlns:p14="http://schemas.microsoft.com/office/powerpoint/2010/main" val="19411583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609600"/>
          </a:xfrm>
        </p:spPr>
        <p:txBody>
          <a:bodyPr/>
          <a:lstStyle/>
          <a:p>
            <a:r>
              <a:rPr lang="en-US" sz="3600" dirty="0" smtClean="0"/>
              <a:t>Acknowledgements</a:t>
            </a:r>
            <a:endParaRPr lang="en-US" sz="3600" dirty="0"/>
          </a:p>
        </p:txBody>
      </p:sp>
      <p:sp>
        <p:nvSpPr>
          <p:cNvPr id="3" name="Content Placeholder 2"/>
          <p:cNvSpPr>
            <a:spLocks noGrp="1"/>
          </p:cNvSpPr>
          <p:nvPr>
            <p:ph sz="quarter" idx="1"/>
          </p:nvPr>
        </p:nvSpPr>
        <p:spPr>
          <a:xfrm>
            <a:off x="838200" y="1219200"/>
            <a:ext cx="8305800" cy="5181600"/>
          </a:xfrm>
        </p:spPr>
        <p:txBody>
          <a:bodyPr>
            <a:noAutofit/>
          </a:bodyPr>
          <a:lstStyle/>
          <a:p>
            <a:pPr marL="0" indent="0">
              <a:spcBef>
                <a:spcPts val="0"/>
              </a:spcBef>
              <a:spcAft>
                <a:spcPts val="600"/>
              </a:spcAft>
              <a:buNone/>
            </a:pPr>
            <a:r>
              <a:rPr lang="en-US" sz="2400" dirty="0" smtClean="0"/>
              <a:t>Presentation includes aggregated wisdom from angels/VC’s :</a:t>
            </a:r>
          </a:p>
          <a:p>
            <a:pPr>
              <a:spcBef>
                <a:spcPts val="0"/>
              </a:spcBef>
              <a:spcAft>
                <a:spcPts val="0"/>
              </a:spcAft>
            </a:pPr>
            <a:r>
              <a:rPr lang="en-US" sz="2400" dirty="0"/>
              <a:t>500 Startups</a:t>
            </a:r>
          </a:p>
          <a:p>
            <a:pPr>
              <a:spcBef>
                <a:spcPts val="0"/>
              </a:spcBef>
              <a:spcAft>
                <a:spcPts val="0"/>
              </a:spcAft>
            </a:pPr>
            <a:r>
              <a:rPr lang="en-US" sz="2400" dirty="0" smtClean="0"/>
              <a:t>AngelHub</a:t>
            </a:r>
          </a:p>
          <a:p>
            <a:pPr>
              <a:spcBef>
                <a:spcPts val="0"/>
              </a:spcBef>
              <a:spcAft>
                <a:spcPts val="0"/>
              </a:spcAft>
            </a:pPr>
            <a:r>
              <a:rPr lang="en-US" sz="2400" dirty="0" smtClean="0"/>
              <a:t>Angel Investor Forum</a:t>
            </a:r>
          </a:p>
          <a:p>
            <a:pPr>
              <a:spcBef>
                <a:spcPts val="0"/>
              </a:spcBef>
              <a:spcAft>
                <a:spcPts val="0"/>
              </a:spcAft>
            </a:pPr>
            <a:r>
              <a:rPr lang="en-US" sz="2400" dirty="0" smtClean="0"/>
              <a:t>Arc Angel Fund</a:t>
            </a:r>
          </a:p>
          <a:p>
            <a:pPr>
              <a:spcBef>
                <a:spcPts val="0"/>
              </a:spcBef>
              <a:spcAft>
                <a:spcPts val="0"/>
              </a:spcAft>
            </a:pPr>
            <a:r>
              <a:rPr lang="en-US" sz="2400" dirty="0" smtClean="0"/>
              <a:t>Canaan </a:t>
            </a:r>
            <a:r>
              <a:rPr lang="en-US" sz="2400" dirty="0"/>
              <a:t>Partners</a:t>
            </a:r>
          </a:p>
          <a:p>
            <a:pPr>
              <a:spcBef>
                <a:spcPts val="0"/>
              </a:spcBef>
              <a:spcAft>
                <a:spcPts val="0"/>
              </a:spcAft>
            </a:pPr>
            <a:r>
              <a:rPr lang="en-US" sz="2400" dirty="0" smtClean="0"/>
              <a:t>Centripetal Capital Partners</a:t>
            </a:r>
          </a:p>
          <a:p>
            <a:pPr>
              <a:spcBef>
                <a:spcPts val="0"/>
              </a:spcBef>
              <a:spcAft>
                <a:spcPts val="0"/>
              </a:spcAft>
            </a:pPr>
            <a:r>
              <a:rPr lang="en-US" sz="2400" dirty="0" smtClean="0"/>
              <a:t>Harvard </a:t>
            </a:r>
            <a:r>
              <a:rPr lang="en-US" sz="2400" dirty="0"/>
              <a:t>Business School Angels</a:t>
            </a:r>
          </a:p>
          <a:p>
            <a:pPr>
              <a:spcBef>
                <a:spcPts val="0"/>
              </a:spcBef>
              <a:spcAft>
                <a:spcPts val="0"/>
              </a:spcAft>
            </a:pPr>
            <a:r>
              <a:rPr lang="en-US" sz="2400" dirty="0"/>
              <a:t>New York </a:t>
            </a:r>
            <a:r>
              <a:rPr lang="en-US" sz="2400" dirty="0" smtClean="0"/>
              <a:t>Angels (David Rose)</a:t>
            </a:r>
          </a:p>
          <a:p>
            <a:pPr>
              <a:spcBef>
                <a:spcPts val="0"/>
              </a:spcBef>
              <a:spcAft>
                <a:spcPts val="0"/>
              </a:spcAft>
            </a:pPr>
            <a:r>
              <a:rPr lang="en-US" sz="2400" dirty="0" smtClean="0"/>
              <a:t>Reitler Law</a:t>
            </a:r>
            <a:endParaRPr lang="en-US" sz="2400" dirty="0"/>
          </a:p>
          <a:p>
            <a:pPr>
              <a:spcBef>
                <a:spcPts val="0"/>
              </a:spcBef>
              <a:spcAft>
                <a:spcPts val="0"/>
              </a:spcAft>
            </a:pPr>
            <a:r>
              <a:rPr lang="en-US" sz="2400" dirty="0" err="1" smtClean="0"/>
              <a:t>OneMatch</a:t>
            </a:r>
            <a:r>
              <a:rPr lang="en-US" sz="2400" dirty="0" smtClean="0"/>
              <a:t> Ventures</a:t>
            </a:r>
          </a:p>
          <a:p>
            <a:pPr>
              <a:spcBef>
                <a:spcPts val="0"/>
              </a:spcBef>
              <a:spcAft>
                <a:spcPts val="0"/>
              </a:spcAft>
            </a:pPr>
            <a:r>
              <a:rPr lang="en-US" sz="2400" dirty="0" smtClean="0"/>
              <a:t>RRE Ventures</a:t>
            </a:r>
          </a:p>
          <a:p>
            <a:pPr>
              <a:spcBef>
                <a:spcPts val="0"/>
              </a:spcBef>
              <a:spcAft>
                <a:spcPts val="0"/>
              </a:spcAft>
            </a:pPr>
            <a:r>
              <a:rPr lang="en-US" sz="2400" dirty="0" err="1" smtClean="0"/>
              <a:t>TechStars</a:t>
            </a:r>
            <a:endParaRPr lang="en-US" sz="2400" dirty="0" smtClean="0"/>
          </a:p>
          <a:p>
            <a:pPr>
              <a:spcBef>
                <a:spcPts val="0"/>
              </a:spcBef>
              <a:spcAft>
                <a:spcPts val="0"/>
              </a:spcAft>
            </a:pPr>
            <a:r>
              <a:rPr lang="en-US" sz="2400" dirty="0" smtClean="0"/>
              <a:t>Worldwide Investor Network</a:t>
            </a:r>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3</a:t>
            </a:fld>
            <a:endParaRPr lang="en-US" dirty="0"/>
          </a:p>
        </p:txBody>
      </p:sp>
    </p:spTree>
    <p:extLst>
      <p:ext uri="{BB962C8B-B14F-4D97-AF65-F5344CB8AC3E}">
        <p14:creationId xmlns:p14="http://schemas.microsoft.com/office/powerpoint/2010/main" val="17440019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Pitch Deck Outline</a:t>
            </a:r>
            <a:endParaRPr lang="en-US" sz="3600" dirty="0"/>
          </a:p>
        </p:txBody>
      </p:sp>
      <p:sp>
        <p:nvSpPr>
          <p:cNvPr id="3" name="Content Placeholder 2"/>
          <p:cNvSpPr>
            <a:spLocks noGrp="1"/>
          </p:cNvSpPr>
          <p:nvPr>
            <p:ph sz="quarter" idx="1"/>
          </p:nvPr>
        </p:nvSpPr>
        <p:spPr>
          <a:xfrm>
            <a:off x="762000" y="1219200"/>
            <a:ext cx="8382000" cy="5029200"/>
          </a:xfrm>
        </p:spPr>
        <p:txBody>
          <a:bodyPr>
            <a:noAutofit/>
          </a:bodyPr>
          <a:lstStyle/>
          <a:p>
            <a:pPr marL="0" indent="0">
              <a:spcBef>
                <a:spcPts val="0"/>
              </a:spcBef>
              <a:spcAft>
                <a:spcPts val="0"/>
              </a:spcAft>
              <a:buNone/>
            </a:pPr>
            <a:r>
              <a:rPr lang="en-US" sz="2400" dirty="0" smtClean="0"/>
              <a:t>1) Cover </a:t>
            </a:r>
          </a:p>
          <a:p>
            <a:pPr marL="0" indent="0">
              <a:spcBef>
                <a:spcPts val="0"/>
              </a:spcBef>
              <a:spcAft>
                <a:spcPts val="0"/>
              </a:spcAft>
              <a:buNone/>
            </a:pPr>
            <a:r>
              <a:rPr lang="en-US" sz="2400" dirty="0" smtClean="0"/>
              <a:t>2) Elevator Pitch </a:t>
            </a:r>
          </a:p>
          <a:p>
            <a:pPr marL="0" indent="0">
              <a:spcBef>
                <a:spcPts val="0"/>
              </a:spcBef>
              <a:spcAft>
                <a:spcPts val="0"/>
              </a:spcAft>
              <a:buNone/>
            </a:pPr>
            <a:r>
              <a:rPr lang="en-US" sz="2400" dirty="0" smtClean="0"/>
              <a:t>3) Market Opportunity</a:t>
            </a:r>
            <a:endParaRPr lang="en-US" sz="2400" dirty="0"/>
          </a:p>
          <a:p>
            <a:pPr marL="0" indent="0">
              <a:spcBef>
                <a:spcPts val="0"/>
              </a:spcBef>
              <a:spcAft>
                <a:spcPts val="0"/>
              </a:spcAft>
              <a:buNone/>
            </a:pPr>
            <a:r>
              <a:rPr lang="en-US" sz="2400" dirty="0" smtClean="0"/>
              <a:t>4-7) Market Problem </a:t>
            </a:r>
            <a:r>
              <a:rPr lang="en-US" sz="2400" dirty="0"/>
              <a:t>/</a:t>
            </a:r>
            <a:r>
              <a:rPr lang="en-US" sz="2400" dirty="0" smtClean="0"/>
              <a:t> Current Solutions, Your Unique Solution</a:t>
            </a:r>
          </a:p>
          <a:p>
            <a:pPr marL="0" indent="0">
              <a:spcBef>
                <a:spcPts val="0"/>
              </a:spcBef>
              <a:spcAft>
                <a:spcPts val="0"/>
              </a:spcAft>
              <a:buNone/>
            </a:pPr>
            <a:r>
              <a:rPr lang="en-US" sz="2400" dirty="0" smtClean="0"/>
              <a:t>8</a:t>
            </a:r>
            <a:r>
              <a:rPr lang="en-US" sz="2400" dirty="0"/>
              <a:t>) Competitive </a:t>
            </a:r>
            <a:r>
              <a:rPr lang="en-US" sz="2400" dirty="0" smtClean="0"/>
              <a:t>Matrix </a:t>
            </a:r>
          </a:p>
          <a:p>
            <a:pPr marL="0" indent="0">
              <a:spcBef>
                <a:spcPts val="0"/>
              </a:spcBef>
              <a:spcAft>
                <a:spcPts val="0"/>
              </a:spcAft>
              <a:buNone/>
            </a:pPr>
            <a:r>
              <a:rPr lang="en-US" sz="2400" dirty="0" smtClean="0"/>
              <a:t>9</a:t>
            </a:r>
            <a:r>
              <a:rPr lang="en-US" sz="2400" dirty="0"/>
              <a:t>) Customer </a:t>
            </a:r>
            <a:r>
              <a:rPr lang="en-US" sz="2400" dirty="0" smtClean="0"/>
              <a:t>Traction / Proof </a:t>
            </a:r>
            <a:r>
              <a:rPr lang="en-US" sz="2400" dirty="0"/>
              <a:t>of </a:t>
            </a:r>
            <a:r>
              <a:rPr lang="en-US" sz="2400" dirty="0" smtClean="0"/>
              <a:t>Concept</a:t>
            </a:r>
            <a:endParaRPr lang="en-US" sz="2400" dirty="0"/>
          </a:p>
          <a:p>
            <a:pPr marL="0" indent="0">
              <a:spcBef>
                <a:spcPts val="0"/>
              </a:spcBef>
              <a:spcAft>
                <a:spcPts val="0"/>
              </a:spcAft>
              <a:buNone/>
            </a:pPr>
            <a:r>
              <a:rPr lang="en-US" sz="2400" dirty="0" smtClean="0"/>
              <a:t>10</a:t>
            </a:r>
            <a:r>
              <a:rPr lang="en-US" sz="2400" dirty="0"/>
              <a:t>) </a:t>
            </a:r>
            <a:r>
              <a:rPr lang="en-US" sz="2400" dirty="0" smtClean="0"/>
              <a:t>Key Revenue Streams</a:t>
            </a:r>
          </a:p>
          <a:p>
            <a:pPr marL="0" indent="0">
              <a:spcBef>
                <a:spcPts val="0"/>
              </a:spcBef>
              <a:spcAft>
                <a:spcPts val="0"/>
              </a:spcAft>
              <a:buNone/>
            </a:pPr>
            <a:r>
              <a:rPr lang="en-US" sz="2400" dirty="0" smtClean="0"/>
              <a:t>11) Profit Model</a:t>
            </a:r>
          </a:p>
          <a:p>
            <a:pPr marL="0" indent="0">
              <a:spcBef>
                <a:spcPts val="0"/>
              </a:spcBef>
              <a:spcAft>
                <a:spcPts val="0"/>
              </a:spcAft>
              <a:buNone/>
            </a:pPr>
            <a:r>
              <a:rPr lang="en-US" sz="2400" dirty="0" smtClean="0"/>
              <a:t>12) Marketing : Customer Acquisition </a:t>
            </a:r>
            <a:r>
              <a:rPr lang="en-US" sz="2400" dirty="0"/>
              <a:t>P</a:t>
            </a:r>
            <a:r>
              <a:rPr lang="en-US" sz="2400" dirty="0" smtClean="0"/>
              <a:t>lan &amp; Costs</a:t>
            </a:r>
          </a:p>
          <a:p>
            <a:pPr marL="0" indent="0">
              <a:spcBef>
                <a:spcPts val="0"/>
              </a:spcBef>
              <a:spcAft>
                <a:spcPts val="0"/>
              </a:spcAft>
              <a:buNone/>
            </a:pPr>
            <a:r>
              <a:rPr lang="en-US" sz="2400" dirty="0" smtClean="0"/>
              <a:t>13) Financial Projections</a:t>
            </a:r>
          </a:p>
          <a:p>
            <a:pPr marL="0" indent="0">
              <a:spcBef>
                <a:spcPts val="0"/>
              </a:spcBef>
              <a:spcAft>
                <a:spcPts val="0"/>
              </a:spcAft>
              <a:buNone/>
            </a:pPr>
            <a:r>
              <a:rPr lang="en-US" sz="2400" dirty="0" smtClean="0"/>
              <a:t>14) Team</a:t>
            </a:r>
            <a:endParaRPr lang="en-US" sz="2400" dirty="0"/>
          </a:p>
          <a:p>
            <a:pPr marL="0" indent="0">
              <a:spcBef>
                <a:spcPts val="0"/>
              </a:spcBef>
              <a:spcAft>
                <a:spcPts val="0"/>
              </a:spcAft>
              <a:buNone/>
            </a:pPr>
            <a:r>
              <a:rPr lang="en-US" sz="2400" dirty="0" smtClean="0"/>
              <a:t>15) </a:t>
            </a:r>
            <a:r>
              <a:rPr lang="en-US" sz="2400" dirty="0"/>
              <a:t>Board Members </a:t>
            </a:r>
            <a:r>
              <a:rPr lang="en-US" sz="2400" dirty="0" smtClean="0"/>
              <a:t>/ </a:t>
            </a:r>
            <a:r>
              <a:rPr lang="en-US" sz="2400" dirty="0"/>
              <a:t>Advisers </a:t>
            </a:r>
            <a:r>
              <a:rPr lang="en-US" sz="2400" dirty="0" smtClean="0"/>
              <a:t>/ </a:t>
            </a:r>
            <a:r>
              <a:rPr lang="en-US" sz="2400" dirty="0"/>
              <a:t>Future Hires </a:t>
            </a:r>
            <a:endParaRPr lang="en-US" sz="2400" dirty="0" smtClean="0"/>
          </a:p>
          <a:p>
            <a:pPr marL="0" indent="0">
              <a:spcBef>
                <a:spcPts val="0"/>
              </a:spcBef>
              <a:spcAft>
                <a:spcPts val="0"/>
              </a:spcAft>
              <a:buNone/>
            </a:pPr>
            <a:r>
              <a:rPr lang="en-US" sz="2400" dirty="0"/>
              <a:t>16) Exit Strategy</a:t>
            </a:r>
          </a:p>
          <a:p>
            <a:pPr marL="0" indent="0">
              <a:spcBef>
                <a:spcPts val="0"/>
              </a:spcBef>
              <a:spcAft>
                <a:spcPts val="0"/>
              </a:spcAft>
              <a:buNone/>
            </a:pPr>
            <a:r>
              <a:rPr lang="en-US" sz="2400" dirty="0" smtClean="0"/>
              <a:t>17) The Ask :  Capital Raise / Valuation / Use of Proceeds</a:t>
            </a:r>
          </a:p>
          <a:p>
            <a:pPr marL="0" indent="0">
              <a:spcBef>
                <a:spcPts val="0"/>
              </a:spcBef>
              <a:spcAft>
                <a:spcPts val="0"/>
              </a:spcAft>
              <a:buNone/>
            </a:pPr>
            <a:r>
              <a:rPr lang="en-US" sz="2400" dirty="0" smtClean="0"/>
              <a:t>18) Closing</a:t>
            </a:r>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4</a:t>
            </a:fld>
            <a:endParaRPr lang="en-US" dirty="0"/>
          </a:p>
        </p:txBody>
      </p:sp>
      <p:sp>
        <p:nvSpPr>
          <p:cNvPr id="6" name="TextBox 5"/>
          <p:cNvSpPr txBox="1"/>
          <p:nvPr/>
        </p:nvSpPr>
        <p:spPr>
          <a:xfrm>
            <a:off x="7015871" y="3048000"/>
            <a:ext cx="1366129" cy="1015663"/>
          </a:xfrm>
          <a:prstGeom prst="rect">
            <a:avLst/>
          </a:prstGeom>
          <a:noFill/>
          <a:ln w="19050" cmpd="sng">
            <a:solidFill>
              <a:schemeClr val="tx1"/>
            </a:solidFill>
          </a:ln>
        </p:spPr>
        <p:txBody>
          <a:bodyPr wrap="none" rtlCol="0">
            <a:spAutoFit/>
          </a:bodyPr>
          <a:lstStyle/>
          <a:p>
            <a:pPr algn="ctr"/>
            <a:r>
              <a:rPr lang="en-US" sz="2000" b="1" dirty="0" smtClean="0"/>
              <a:t>18 slides </a:t>
            </a:r>
          </a:p>
          <a:p>
            <a:pPr algn="ctr"/>
            <a:r>
              <a:rPr lang="en-US" sz="2000" b="1" dirty="0" smtClean="0"/>
              <a:t>= </a:t>
            </a:r>
          </a:p>
          <a:p>
            <a:pPr algn="ctr"/>
            <a:r>
              <a:rPr lang="en-US" sz="2000" b="1" dirty="0" smtClean="0"/>
              <a:t>15 minutes</a:t>
            </a:r>
            <a:endParaRPr lang="en-US" sz="2000" b="1" dirty="0"/>
          </a:p>
        </p:txBody>
      </p:sp>
      <p:sp>
        <p:nvSpPr>
          <p:cNvPr id="7" name="Rectangle 6"/>
          <p:cNvSpPr>
            <a:spLocks noChangeArrowheads="1"/>
          </p:cNvSpPr>
          <p:nvPr/>
        </p:nvSpPr>
        <p:spPr bwMode="auto">
          <a:xfrm>
            <a:off x="8355013" y="1009650"/>
            <a:ext cx="651299" cy="246221"/>
          </a:xfrm>
          <a:prstGeom prst="rect">
            <a:avLst/>
          </a:prstGeom>
          <a:noFill/>
          <a:ln w="9525" algn="ctr">
            <a:noFill/>
            <a:miter lim="800000"/>
            <a:headEnd/>
            <a:tailEnd/>
          </a:ln>
          <a:effectLst/>
        </p:spPr>
        <p:txBody>
          <a:bodyPr wrap="none">
            <a:spAutoFit/>
          </a:bodyPr>
          <a:lstStyle/>
          <a:p>
            <a:pPr marL="609600" indent="-609600">
              <a:lnSpc>
                <a:spcPct val="80000"/>
              </a:lnSpc>
              <a:spcBef>
                <a:spcPct val="20000"/>
              </a:spcBef>
              <a:buClr>
                <a:schemeClr val="hlink"/>
              </a:buClr>
              <a:buFont typeface="Wingdings" pitchFamily="2" charset="2"/>
              <a:buNone/>
              <a:defRPr/>
            </a:pPr>
            <a:r>
              <a:rPr lang="en-US" sz="1200" b="1" i="1" dirty="0" smtClean="0">
                <a:effectLst>
                  <a:outerShdw blurRad="38100" dist="38100" dir="2700000" algn="tl">
                    <a:srgbClr val="C0C0C0"/>
                  </a:outerShdw>
                </a:effectLst>
                <a:cs typeface="Arial" charset="0"/>
              </a:rPr>
              <a:t>©2015</a:t>
            </a:r>
            <a:endParaRPr lang="en-US" sz="1200" b="1" i="1" dirty="0">
              <a:effectLst>
                <a:outerShdw blurRad="38100" dist="38100" dir="2700000" algn="tl">
                  <a:srgbClr val="C0C0C0"/>
                </a:outerShdw>
              </a:effectLst>
              <a:cs typeface="Arial" charset="0"/>
            </a:endParaRPr>
          </a:p>
        </p:txBody>
      </p:sp>
    </p:spTree>
    <p:extLst>
      <p:ext uri="{BB962C8B-B14F-4D97-AF65-F5344CB8AC3E}">
        <p14:creationId xmlns:p14="http://schemas.microsoft.com/office/powerpoint/2010/main" val="1573935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43000"/>
          </a:xfrm>
        </p:spPr>
        <p:txBody>
          <a:bodyPr>
            <a:normAutofit/>
          </a:bodyPr>
          <a:lstStyle/>
          <a:p>
            <a:r>
              <a:rPr lang="en-US" sz="3600" dirty="0" smtClean="0"/>
              <a:t>Possible Extra Slides (Appendix)</a:t>
            </a:r>
            <a:endParaRPr lang="en-US" sz="3600" dirty="0"/>
          </a:p>
        </p:txBody>
      </p:sp>
      <p:sp>
        <p:nvSpPr>
          <p:cNvPr id="3" name="Content Placeholder 2"/>
          <p:cNvSpPr>
            <a:spLocks noGrp="1"/>
          </p:cNvSpPr>
          <p:nvPr>
            <p:ph sz="quarter" idx="1"/>
          </p:nvPr>
        </p:nvSpPr>
        <p:spPr>
          <a:xfrm>
            <a:off x="457200" y="1371600"/>
            <a:ext cx="8686800" cy="5029200"/>
          </a:xfrm>
        </p:spPr>
        <p:txBody>
          <a:bodyPr>
            <a:noAutofit/>
          </a:bodyPr>
          <a:lstStyle/>
          <a:p>
            <a:pPr marL="228600" indent="-228600">
              <a:spcBef>
                <a:spcPts val="0"/>
              </a:spcBef>
              <a:spcAft>
                <a:spcPts val="600"/>
              </a:spcAft>
            </a:pPr>
            <a:r>
              <a:rPr lang="en-US" sz="2400" dirty="0"/>
              <a:t>Timeline: </a:t>
            </a:r>
            <a:r>
              <a:rPr lang="en-US" sz="2400" dirty="0" smtClean="0"/>
              <a:t>History, Milestones &amp; Prior Funding</a:t>
            </a:r>
            <a:endParaRPr lang="en-US" sz="2400" dirty="0"/>
          </a:p>
          <a:p>
            <a:pPr marL="228600" indent="-228600">
              <a:spcBef>
                <a:spcPts val="0"/>
              </a:spcBef>
              <a:spcAft>
                <a:spcPts val="600"/>
              </a:spcAft>
            </a:pPr>
            <a:r>
              <a:rPr lang="en-US" sz="2400" dirty="0" smtClean="0"/>
              <a:t>More Detailed Financial Projections</a:t>
            </a:r>
          </a:p>
          <a:p>
            <a:pPr marL="228600" indent="-228600">
              <a:spcBef>
                <a:spcPts val="0"/>
              </a:spcBef>
              <a:spcAft>
                <a:spcPts val="600"/>
              </a:spcAft>
            </a:pPr>
            <a:r>
              <a:rPr lang="en-US" sz="2400" dirty="0" smtClean="0"/>
              <a:t>Life-time </a:t>
            </a:r>
            <a:r>
              <a:rPr lang="en-US" sz="2400" dirty="0"/>
              <a:t>Value of </a:t>
            </a:r>
            <a:r>
              <a:rPr lang="en-US" sz="2400" dirty="0" smtClean="0"/>
              <a:t>Customer vs</a:t>
            </a:r>
            <a:r>
              <a:rPr lang="en-US" sz="2400" dirty="0"/>
              <a:t>. Cost to Acquire </a:t>
            </a:r>
            <a:r>
              <a:rPr lang="en-US" sz="2400" dirty="0" smtClean="0"/>
              <a:t>Customer</a:t>
            </a:r>
          </a:p>
          <a:p>
            <a:pPr marL="228600" indent="-228600">
              <a:spcBef>
                <a:spcPts val="0"/>
              </a:spcBef>
              <a:spcAft>
                <a:spcPts val="600"/>
              </a:spcAft>
            </a:pPr>
            <a:r>
              <a:rPr lang="en-US" sz="2400" dirty="0"/>
              <a:t>Breakeven </a:t>
            </a:r>
            <a:r>
              <a:rPr lang="en-US" sz="2400" dirty="0" smtClean="0"/>
              <a:t>Analysis : Base Plan vs</a:t>
            </a:r>
            <a:r>
              <a:rPr lang="en-US" sz="2400" dirty="0"/>
              <a:t>. </a:t>
            </a:r>
            <a:r>
              <a:rPr lang="en-US" sz="2400" dirty="0" smtClean="0"/>
              <a:t>Up case vs. Down case.  </a:t>
            </a:r>
            <a:endParaRPr lang="en-US" sz="2400" dirty="0"/>
          </a:p>
          <a:p>
            <a:pPr marL="228600" indent="-228600">
              <a:spcBef>
                <a:spcPts val="0"/>
              </a:spcBef>
              <a:spcAft>
                <a:spcPts val="600"/>
              </a:spcAft>
            </a:pPr>
            <a:r>
              <a:rPr lang="en-US" sz="2400" dirty="0"/>
              <a:t>Pipeline of potential clients, </a:t>
            </a:r>
            <a:r>
              <a:rPr lang="en-US" sz="2400" dirty="0" smtClean="0"/>
              <a:t>(revenue &amp; % </a:t>
            </a:r>
            <a:r>
              <a:rPr lang="en-US" sz="2400" dirty="0"/>
              <a:t>likelihood of </a:t>
            </a:r>
            <a:r>
              <a:rPr lang="en-US" sz="2400" dirty="0" smtClean="0"/>
              <a:t>closing)</a:t>
            </a:r>
            <a:endParaRPr lang="en-US" sz="2400" dirty="0"/>
          </a:p>
          <a:p>
            <a:pPr marL="228600" indent="-228600">
              <a:spcBef>
                <a:spcPts val="0"/>
              </a:spcBef>
              <a:spcAft>
                <a:spcPts val="600"/>
              </a:spcAft>
            </a:pPr>
            <a:r>
              <a:rPr lang="en-US" sz="2400" dirty="0" smtClean="0"/>
              <a:t>Product/service details not </a:t>
            </a:r>
            <a:r>
              <a:rPr lang="en-US" sz="2400" dirty="0"/>
              <a:t>discussed </a:t>
            </a:r>
            <a:r>
              <a:rPr lang="en-US" sz="2400" dirty="0" smtClean="0"/>
              <a:t>in core deck</a:t>
            </a:r>
            <a:endParaRPr lang="en-US" sz="2400" dirty="0"/>
          </a:p>
          <a:p>
            <a:pPr marL="228600" indent="-228600">
              <a:spcBef>
                <a:spcPts val="0"/>
              </a:spcBef>
              <a:spcAft>
                <a:spcPts val="600"/>
              </a:spcAft>
            </a:pPr>
            <a:r>
              <a:rPr lang="en-US" sz="2400" dirty="0" smtClean="0"/>
              <a:t>Capital Structure : Ownership of founders &amp; current investors</a:t>
            </a:r>
          </a:p>
          <a:p>
            <a:pPr marL="228600" indent="-228600">
              <a:spcBef>
                <a:spcPts val="0"/>
              </a:spcBef>
              <a:spcAft>
                <a:spcPts val="600"/>
              </a:spcAft>
            </a:pPr>
            <a:r>
              <a:rPr lang="en-US" sz="2400" dirty="0"/>
              <a:t>Competitors Capital </a:t>
            </a:r>
            <a:r>
              <a:rPr lang="en-US" sz="2400" dirty="0" smtClean="0"/>
              <a:t>Raises &amp; Investors</a:t>
            </a:r>
          </a:p>
          <a:p>
            <a:pPr marL="228600" indent="-228600">
              <a:spcBef>
                <a:spcPts val="0"/>
              </a:spcBef>
              <a:spcAft>
                <a:spcPts val="600"/>
              </a:spcAft>
            </a:pPr>
            <a:r>
              <a:rPr lang="en-US" sz="2400" dirty="0" smtClean="0"/>
              <a:t>Review of Intellectual Property in the space</a:t>
            </a:r>
          </a:p>
          <a:p>
            <a:pPr marL="228600" indent="-228600">
              <a:spcBef>
                <a:spcPts val="0"/>
              </a:spcBef>
              <a:spcAft>
                <a:spcPts val="600"/>
              </a:spcAft>
            </a:pPr>
            <a:r>
              <a:rPr lang="en-US" sz="2400" dirty="0" smtClean="0"/>
              <a:t>Detailed customer case studies/commentary</a:t>
            </a:r>
            <a:endParaRPr lang="en-US" sz="2400" dirty="0"/>
          </a:p>
          <a:p>
            <a:pPr marL="228600" indent="-228600">
              <a:spcBef>
                <a:spcPts val="0"/>
              </a:spcBef>
              <a:spcAft>
                <a:spcPts val="600"/>
              </a:spcAft>
            </a:pPr>
            <a:r>
              <a:rPr lang="en-US" sz="2400" dirty="0" smtClean="0"/>
              <a:t>Head Count ( # Employees) </a:t>
            </a:r>
            <a:r>
              <a:rPr lang="en-US" sz="2400" dirty="0"/>
              <a:t>P</a:t>
            </a:r>
            <a:r>
              <a:rPr lang="en-US" sz="2400" dirty="0" smtClean="0"/>
              <a:t>rojections linked to Key Hires Needed</a:t>
            </a:r>
          </a:p>
          <a:p>
            <a:pPr marL="228600" indent="-228600">
              <a:spcBef>
                <a:spcPts val="0"/>
              </a:spcBef>
              <a:spcAft>
                <a:spcPts val="600"/>
              </a:spcAft>
            </a:pPr>
            <a:endParaRPr lang="en-US" sz="1600" dirty="0" smtClean="0"/>
          </a:p>
          <a:p>
            <a:pPr marL="228600" indent="-228600">
              <a:spcBef>
                <a:spcPts val="0"/>
              </a:spcBef>
              <a:spcAft>
                <a:spcPts val="600"/>
              </a:spcAft>
            </a:pPr>
            <a:endParaRPr lang="en-US" sz="1600" dirty="0" smtClean="0"/>
          </a:p>
          <a:p>
            <a:pPr>
              <a:spcBef>
                <a:spcPts val="0"/>
              </a:spcBef>
              <a:spcAft>
                <a:spcPts val="600"/>
              </a:spcAft>
            </a:pPr>
            <a:endParaRPr lang="en-US" sz="1600" dirty="0"/>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5</a:t>
            </a:fld>
            <a:endParaRPr lang="en-US" dirty="0"/>
          </a:p>
        </p:txBody>
      </p:sp>
    </p:spTree>
    <p:extLst>
      <p:ext uri="{BB962C8B-B14F-4D97-AF65-F5344CB8AC3E}">
        <p14:creationId xmlns:p14="http://schemas.microsoft.com/office/powerpoint/2010/main" val="28635377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Cover</a:t>
            </a:r>
            <a:endParaRPr lang="en-US" sz="3600" dirty="0"/>
          </a:p>
        </p:txBody>
      </p:sp>
      <p:sp>
        <p:nvSpPr>
          <p:cNvPr id="3" name="Content Placeholder 2"/>
          <p:cNvSpPr>
            <a:spLocks noGrp="1"/>
          </p:cNvSpPr>
          <p:nvPr>
            <p:ph sz="quarter" idx="1"/>
          </p:nvPr>
        </p:nvSpPr>
        <p:spPr>
          <a:xfrm>
            <a:off x="838200" y="1447800"/>
            <a:ext cx="8382000" cy="5029200"/>
          </a:xfrm>
        </p:spPr>
        <p:txBody>
          <a:bodyPr>
            <a:normAutofit/>
          </a:bodyPr>
          <a:lstStyle/>
          <a:p>
            <a:pPr marL="228600" indent="-228600">
              <a:spcBef>
                <a:spcPts val="0"/>
              </a:spcBef>
              <a:spcAft>
                <a:spcPts val="1200"/>
              </a:spcAft>
            </a:pPr>
            <a:r>
              <a:rPr lang="en-US" sz="2400" dirty="0" smtClean="0"/>
              <a:t>Logo / Name of Company / .com</a:t>
            </a:r>
          </a:p>
          <a:p>
            <a:pPr marL="228600" indent="-228600">
              <a:spcBef>
                <a:spcPts val="0"/>
              </a:spcBef>
              <a:spcAft>
                <a:spcPts val="1200"/>
              </a:spcAft>
            </a:pPr>
            <a:r>
              <a:rPr lang="en-US" sz="2400" dirty="0" smtClean="0"/>
              <a:t>Purpose of Presentation: “Investor Presentation” </a:t>
            </a:r>
          </a:p>
          <a:p>
            <a:pPr marL="228600" indent="-228600">
              <a:spcBef>
                <a:spcPts val="0"/>
              </a:spcBef>
              <a:spcAft>
                <a:spcPts val="1200"/>
              </a:spcAft>
            </a:pPr>
            <a:r>
              <a:rPr lang="en-US" sz="2400" dirty="0" smtClean="0"/>
              <a:t>Date</a:t>
            </a:r>
          </a:p>
          <a:p>
            <a:pPr marL="228600" indent="-228600">
              <a:spcBef>
                <a:spcPts val="0"/>
              </a:spcBef>
              <a:spcAft>
                <a:spcPts val="600"/>
              </a:spcAft>
            </a:pPr>
            <a:r>
              <a:rPr lang="en-US" sz="2400" dirty="0" smtClean="0"/>
              <a:t>Optional : </a:t>
            </a:r>
            <a:endParaRPr lang="en-US" sz="2400" dirty="0"/>
          </a:p>
          <a:p>
            <a:pPr marL="457200" lvl="1" indent="-228600">
              <a:spcBef>
                <a:spcPts val="0"/>
              </a:spcBef>
              <a:spcAft>
                <a:spcPts val="600"/>
              </a:spcAft>
              <a:buFont typeface="Arial" pitchFamily="34" charset="0"/>
              <a:buChar char="•"/>
            </a:pPr>
            <a:r>
              <a:rPr lang="en-US" sz="2400" dirty="0" smtClean="0"/>
              <a:t>Logos </a:t>
            </a:r>
            <a:r>
              <a:rPr lang="en-US" sz="2400" dirty="0"/>
              <a:t>of </a:t>
            </a:r>
            <a:r>
              <a:rPr lang="en-US" sz="2400" dirty="0" smtClean="0"/>
              <a:t>accelerator, awards, publications featuring company</a:t>
            </a:r>
          </a:p>
          <a:p>
            <a:pPr marL="457200" lvl="1" indent="-228600">
              <a:spcBef>
                <a:spcPts val="0"/>
              </a:spcBef>
              <a:spcAft>
                <a:spcPts val="600"/>
              </a:spcAft>
              <a:buFont typeface="Arial" pitchFamily="34" charset="0"/>
              <a:buChar char="•"/>
            </a:pPr>
            <a:r>
              <a:rPr lang="en-US" sz="2400" dirty="0" smtClean="0"/>
              <a:t>Slogan </a:t>
            </a:r>
          </a:p>
          <a:p>
            <a:pPr marL="457200" lvl="1" indent="-228600">
              <a:spcBef>
                <a:spcPts val="0"/>
              </a:spcBef>
              <a:spcAft>
                <a:spcPts val="600"/>
              </a:spcAft>
              <a:buFont typeface="Arial" pitchFamily="34" charset="0"/>
              <a:buChar char="•"/>
            </a:pPr>
            <a:r>
              <a:rPr lang="en-US" sz="2400" dirty="0" smtClean="0"/>
              <a:t>Name </a:t>
            </a:r>
            <a:r>
              <a:rPr lang="en-US" sz="2400" dirty="0"/>
              <a:t>of </a:t>
            </a:r>
            <a:r>
              <a:rPr lang="en-US" sz="2400" dirty="0" smtClean="0"/>
              <a:t>Presenter / CEO</a:t>
            </a:r>
            <a:endParaRPr lang="en-US" sz="2400" dirty="0"/>
          </a:p>
          <a:p>
            <a:pPr>
              <a:spcBef>
                <a:spcPts val="0"/>
              </a:spcBef>
              <a:spcAft>
                <a:spcPts val="600"/>
              </a:spcAft>
            </a:pPr>
            <a:endParaRPr lang="en-US" sz="2400" dirty="0"/>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6</a:t>
            </a:fld>
            <a:endParaRPr lang="en-US" dirty="0"/>
          </a:p>
        </p:txBody>
      </p:sp>
    </p:spTree>
    <p:extLst>
      <p:ext uri="{BB962C8B-B14F-4D97-AF65-F5344CB8AC3E}">
        <p14:creationId xmlns:p14="http://schemas.microsoft.com/office/powerpoint/2010/main" val="11127177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Elevator Pitch</a:t>
            </a:r>
            <a:endParaRPr lang="en-US" sz="3600" dirty="0"/>
          </a:p>
        </p:txBody>
      </p:sp>
      <p:sp>
        <p:nvSpPr>
          <p:cNvPr id="3" name="Content Placeholder 2"/>
          <p:cNvSpPr>
            <a:spLocks noGrp="1"/>
          </p:cNvSpPr>
          <p:nvPr>
            <p:ph sz="quarter" idx="1"/>
          </p:nvPr>
        </p:nvSpPr>
        <p:spPr>
          <a:xfrm>
            <a:off x="609600" y="1447800"/>
            <a:ext cx="8382000" cy="5029200"/>
          </a:xfrm>
        </p:spPr>
        <p:txBody>
          <a:bodyPr>
            <a:normAutofit/>
          </a:bodyPr>
          <a:lstStyle/>
          <a:p>
            <a:pPr marL="0" indent="0">
              <a:spcBef>
                <a:spcPts val="0"/>
              </a:spcBef>
              <a:spcAft>
                <a:spcPts val="600"/>
              </a:spcAft>
              <a:buNone/>
            </a:pPr>
            <a:r>
              <a:rPr lang="en-US" sz="2400" dirty="0" smtClean="0"/>
              <a:t>Create a brief one liner that describes:</a:t>
            </a:r>
          </a:p>
          <a:p>
            <a:pPr marL="228600" indent="-228600">
              <a:spcBef>
                <a:spcPts val="0"/>
              </a:spcBef>
              <a:spcAft>
                <a:spcPts val="1200"/>
              </a:spcAft>
            </a:pPr>
            <a:r>
              <a:rPr lang="en-US" sz="2400" dirty="0" smtClean="0"/>
              <a:t>What’s your vision? Ultimate solution for customers / users?</a:t>
            </a:r>
          </a:p>
          <a:p>
            <a:pPr marL="228600" indent="-228600">
              <a:spcBef>
                <a:spcPts val="0"/>
              </a:spcBef>
              <a:spcAft>
                <a:spcPts val="1200"/>
              </a:spcAft>
            </a:pPr>
            <a:r>
              <a:rPr lang="en-US" sz="2400" dirty="0" smtClean="0"/>
              <a:t>What is the Business?  Service?  Product? </a:t>
            </a:r>
          </a:p>
          <a:p>
            <a:pPr marL="228600" indent="-228600">
              <a:spcBef>
                <a:spcPts val="0"/>
              </a:spcBef>
              <a:spcAft>
                <a:spcPts val="1200"/>
              </a:spcAft>
            </a:pPr>
            <a:r>
              <a:rPr lang="en-US" sz="2400" dirty="0" smtClean="0"/>
              <a:t>What’s the core problem (describe pain) in the marketplace and the solution you’re providing? </a:t>
            </a:r>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7</a:t>
            </a:fld>
            <a:endParaRPr lang="en-US" dirty="0"/>
          </a:p>
        </p:txBody>
      </p:sp>
    </p:spTree>
    <p:extLst>
      <p:ext uri="{BB962C8B-B14F-4D97-AF65-F5344CB8AC3E}">
        <p14:creationId xmlns:p14="http://schemas.microsoft.com/office/powerpoint/2010/main" val="202316449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Market Opportunity</a:t>
            </a:r>
            <a:endParaRPr lang="en-US" sz="3600" dirty="0"/>
          </a:p>
        </p:txBody>
      </p:sp>
      <p:sp>
        <p:nvSpPr>
          <p:cNvPr id="3" name="Content Placeholder 2"/>
          <p:cNvSpPr>
            <a:spLocks noGrp="1"/>
          </p:cNvSpPr>
          <p:nvPr>
            <p:ph sz="quarter" idx="1"/>
          </p:nvPr>
        </p:nvSpPr>
        <p:spPr>
          <a:xfrm>
            <a:off x="762000" y="1295400"/>
            <a:ext cx="8382000" cy="5029200"/>
          </a:xfrm>
        </p:spPr>
        <p:txBody>
          <a:bodyPr>
            <a:normAutofit lnSpcReduction="10000"/>
          </a:bodyPr>
          <a:lstStyle/>
          <a:p>
            <a:pPr marL="228600" indent="-228600">
              <a:spcBef>
                <a:spcPts val="0"/>
              </a:spcBef>
              <a:spcAft>
                <a:spcPts val="600"/>
              </a:spcAft>
            </a:pPr>
            <a:r>
              <a:rPr lang="en-US" sz="2400" dirty="0" smtClean="0"/>
              <a:t>What is the Market Focus? </a:t>
            </a:r>
          </a:p>
          <a:p>
            <a:pPr marL="457200" lvl="1" indent="-228600">
              <a:spcBef>
                <a:spcPts val="0"/>
              </a:spcBef>
              <a:spcAft>
                <a:spcPts val="1200"/>
              </a:spcAft>
              <a:buFont typeface="Arial" pitchFamily="34" charset="0"/>
              <a:buChar char="•"/>
            </a:pPr>
            <a:r>
              <a:rPr lang="en-US" sz="2400" dirty="0" smtClean="0"/>
              <a:t>Name it.  </a:t>
            </a:r>
            <a:r>
              <a:rPr lang="en-US" sz="2400" dirty="0"/>
              <a:t>Size </a:t>
            </a:r>
            <a:r>
              <a:rPr lang="en-US" sz="2400" dirty="0" smtClean="0"/>
              <a:t>it : Units / Revenue / Growth</a:t>
            </a:r>
            <a:endParaRPr lang="en-US" sz="2400" dirty="0"/>
          </a:p>
          <a:p>
            <a:pPr marL="228600" indent="-228600">
              <a:spcBef>
                <a:spcPts val="0"/>
              </a:spcBef>
              <a:spcAft>
                <a:spcPts val="600"/>
              </a:spcAft>
            </a:pPr>
            <a:r>
              <a:rPr lang="en-US" sz="2400" dirty="0"/>
              <a:t>What is the Total Addressable Market </a:t>
            </a:r>
            <a:r>
              <a:rPr lang="en-US" sz="2400" dirty="0" smtClean="0"/>
              <a:t>for your business (TAM)</a:t>
            </a:r>
          </a:p>
          <a:p>
            <a:pPr marL="457200" lvl="1" indent="-228600">
              <a:spcBef>
                <a:spcPts val="0"/>
              </a:spcBef>
              <a:spcAft>
                <a:spcPts val="600"/>
              </a:spcAft>
              <a:buFont typeface="Arial" pitchFamily="34" charset="0"/>
              <a:buChar char="•"/>
            </a:pPr>
            <a:r>
              <a:rPr lang="en-US" sz="2400" dirty="0"/>
              <a:t>What’s Your Target Market? The sub-sector of the </a:t>
            </a:r>
            <a:r>
              <a:rPr lang="en-US" sz="2400" dirty="0" smtClean="0"/>
              <a:t>Market</a:t>
            </a:r>
            <a:r>
              <a:rPr lang="en-US" sz="2400" dirty="0"/>
              <a:t>?  </a:t>
            </a:r>
          </a:p>
          <a:p>
            <a:pPr marL="457200" lvl="1" indent="-228600">
              <a:spcBef>
                <a:spcPts val="0"/>
              </a:spcBef>
              <a:spcAft>
                <a:spcPts val="1200"/>
              </a:spcAft>
              <a:buFont typeface="Arial" pitchFamily="34" charset="0"/>
              <a:buChar char="•"/>
            </a:pPr>
            <a:r>
              <a:rPr lang="en-US" sz="2400" dirty="0"/>
              <a:t>Name it. Size it : </a:t>
            </a:r>
            <a:r>
              <a:rPr lang="en-US" sz="2400" dirty="0" smtClean="0"/>
              <a:t>Units / Revenue / Growth</a:t>
            </a:r>
          </a:p>
          <a:p>
            <a:pPr marL="228600" indent="-228600">
              <a:spcBef>
                <a:spcPts val="0"/>
              </a:spcBef>
              <a:spcAft>
                <a:spcPts val="600"/>
              </a:spcAft>
            </a:pPr>
            <a:r>
              <a:rPr lang="en-US" sz="2400" dirty="0" smtClean="0"/>
              <a:t>Define Target Client. Key characteristics? </a:t>
            </a:r>
          </a:p>
          <a:p>
            <a:pPr marL="457200" lvl="1" indent="-228600">
              <a:spcBef>
                <a:spcPts val="0"/>
              </a:spcBef>
              <a:spcAft>
                <a:spcPts val="1200"/>
              </a:spcAft>
              <a:buFont typeface="Arial" pitchFamily="34" charset="0"/>
              <a:buChar char="•"/>
            </a:pPr>
            <a:r>
              <a:rPr lang="en-US" sz="2400" dirty="0" smtClean="0"/>
              <a:t>Small vs. Large businesses, target demographics, examples of ideal clients or individuals</a:t>
            </a:r>
          </a:p>
          <a:p>
            <a:pPr marL="228600" indent="-228600">
              <a:spcBef>
                <a:spcPts val="0"/>
              </a:spcBef>
              <a:spcAft>
                <a:spcPts val="1200"/>
              </a:spcAft>
            </a:pPr>
            <a:r>
              <a:rPr lang="en-US" sz="2400" dirty="0" smtClean="0"/>
              <a:t>Clients’ </a:t>
            </a:r>
            <a:r>
              <a:rPr lang="en-US" sz="2400" dirty="0"/>
              <a:t>Current Needs</a:t>
            </a:r>
            <a:r>
              <a:rPr lang="en-US" sz="2400" dirty="0" smtClean="0"/>
              <a:t>?</a:t>
            </a:r>
          </a:p>
          <a:p>
            <a:pPr marL="228600" indent="-228600">
              <a:spcBef>
                <a:spcPts val="0"/>
              </a:spcBef>
              <a:spcAft>
                <a:spcPts val="600"/>
              </a:spcAft>
            </a:pPr>
            <a:r>
              <a:rPr lang="en-US" sz="2400" dirty="0"/>
              <a:t>Describe any important market </a:t>
            </a:r>
            <a:r>
              <a:rPr lang="en-US" sz="2400" dirty="0" smtClean="0"/>
              <a:t>evolutions </a:t>
            </a:r>
            <a:r>
              <a:rPr lang="en-US" sz="2400" dirty="0"/>
              <a:t>and why we’re at an inflection point </a:t>
            </a:r>
            <a:r>
              <a:rPr lang="en-US" sz="2400" dirty="0" smtClean="0"/>
              <a:t>now</a:t>
            </a:r>
          </a:p>
          <a:p>
            <a:pPr marL="228600" indent="-228600">
              <a:spcBef>
                <a:spcPts val="0"/>
              </a:spcBef>
              <a:spcAft>
                <a:spcPts val="600"/>
              </a:spcAft>
            </a:pPr>
            <a:endParaRPr lang="en-US" sz="2400" dirty="0" smtClean="0"/>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8</a:t>
            </a:fld>
            <a:endParaRPr lang="en-US" dirty="0"/>
          </a:p>
        </p:txBody>
      </p:sp>
    </p:spTree>
    <p:extLst>
      <p:ext uri="{BB962C8B-B14F-4D97-AF65-F5344CB8AC3E}">
        <p14:creationId xmlns:p14="http://schemas.microsoft.com/office/powerpoint/2010/main" val="33347470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43000"/>
          </a:xfrm>
        </p:spPr>
        <p:txBody>
          <a:bodyPr>
            <a:noAutofit/>
          </a:bodyPr>
          <a:lstStyle/>
          <a:p>
            <a:r>
              <a:rPr lang="en-US" sz="3600" dirty="0" smtClean="0"/>
              <a:t>Market Problem / Current Solutions</a:t>
            </a:r>
            <a:endParaRPr lang="en-US" sz="3600" dirty="0"/>
          </a:p>
        </p:txBody>
      </p:sp>
      <p:sp>
        <p:nvSpPr>
          <p:cNvPr id="3" name="Content Placeholder 2"/>
          <p:cNvSpPr>
            <a:spLocks noGrp="1"/>
          </p:cNvSpPr>
          <p:nvPr>
            <p:ph sz="quarter" idx="1"/>
          </p:nvPr>
        </p:nvSpPr>
        <p:spPr>
          <a:xfrm>
            <a:off x="609600" y="1447800"/>
            <a:ext cx="8382000" cy="5029200"/>
          </a:xfrm>
        </p:spPr>
        <p:txBody>
          <a:bodyPr>
            <a:normAutofit/>
          </a:bodyPr>
          <a:lstStyle/>
          <a:p>
            <a:pPr marL="228600" indent="-228600">
              <a:spcBef>
                <a:spcPts val="0"/>
              </a:spcBef>
              <a:spcAft>
                <a:spcPts val="1200"/>
              </a:spcAft>
            </a:pPr>
            <a:r>
              <a:rPr lang="en-US" sz="2400" dirty="0"/>
              <a:t>Big Market Problem? Big Unmet Need?</a:t>
            </a:r>
          </a:p>
          <a:p>
            <a:pPr marL="228600" indent="-228600">
              <a:spcBef>
                <a:spcPts val="0"/>
              </a:spcBef>
              <a:spcAft>
                <a:spcPts val="1200"/>
              </a:spcAft>
            </a:pPr>
            <a:r>
              <a:rPr lang="en-US" sz="2400" dirty="0" smtClean="0"/>
              <a:t>Current </a:t>
            </a:r>
            <a:r>
              <a:rPr lang="en-US" sz="2400" dirty="0"/>
              <a:t>Solutions = Current </a:t>
            </a:r>
            <a:r>
              <a:rPr lang="en-US" sz="2400" dirty="0" smtClean="0"/>
              <a:t>Problems?</a:t>
            </a:r>
            <a:endParaRPr lang="en-US" sz="2400" dirty="0"/>
          </a:p>
          <a:p>
            <a:pPr marL="228600" indent="-228600">
              <a:spcBef>
                <a:spcPts val="0"/>
              </a:spcBef>
              <a:spcAft>
                <a:spcPts val="1200"/>
              </a:spcAft>
            </a:pPr>
            <a:r>
              <a:rPr lang="en-US" sz="2400" dirty="0" smtClean="0"/>
              <a:t>Clearly show the pain of the problem or convey the strong desire that is being unfilled, don’t just say it</a:t>
            </a:r>
          </a:p>
          <a:p>
            <a:pPr marL="228600" indent="-228600">
              <a:spcBef>
                <a:spcPts val="0"/>
              </a:spcBef>
              <a:spcAft>
                <a:spcPts val="1200"/>
              </a:spcAft>
            </a:pPr>
            <a:r>
              <a:rPr lang="en-US" sz="2400" dirty="0" smtClean="0"/>
              <a:t>Conclusion: The market has evolved and the current solutions don’t fulfill/solve the clients current BIG needs/problems.  There is a BIG opportunity here!</a:t>
            </a:r>
          </a:p>
        </p:txBody>
      </p:sp>
      <p:sp>
        <p:nvSpPr>
          <p:cNvPr id="4" name="Slide Number Placeholder 3"/>
          <p:cNvSpPr>
            <a:spLocks noGrp="1"/>
          </p:cNvSpPr>
          <p:nvPr>
            <p:ph type="sldNum" sz="quarter" idx="11"/>
          </p:nvPr>
        </p:nvSpPr>
        <p:spPr/>
        <p:txBody>
          <a:bodyPr>
            <a:normAutofit lnSpcReduction="10000"/>
          </a:bodyPr>
          <a:lstStyle/>
          <a:p>
            <a:fld id="{56371360-A4B2-4FED-AF47-D5D5BAF467BE}" type="slidenum">
              <a:rPr lang="en-US" smtClean="0"/>
              <a:t>9</a:t>
            </a:fld>
            <a:endParaRPr lang="en-US" dirty="0"/>
          </a:p>
        </p:txBody>
      </p:sp>
    </p:spTree>
    <p:extLst>
      <p:ext uri="{BB962C8B-B14F-4D97-AF65-F5344CB8AC3E}">
        <p14:creationId xmlns:p14="http://schemas.microsoft.com/office/powerpoint/2010/main" val="188730265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Branison">
  <a:themeElements>
    <a:clrScheme name="Custom 1">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Branison.thmx</Template>
  <TotalTime>17645</TotalTime>
  <Words>2007</Words>
  <Application>Microsoft Macintosh PowerPoint</Application>
  <PresentationFormat>On-screen Show (4:3)</PresentationFormat>
  <Paragraphs>305</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Branison</vt:lpstr>
      <vt:lpstr>Pitching to  Angel Investors</vt:lpstr>
      <vt:lpstr>Understanding the Angel Investment Process</vt:lpstr>
      <vt:lpstr>Acknowledgements</vt:lpstr>
      <vt:lpstr>The Pitch Deck Outline</vt:lpstr>
      <vt:lpstr>Possible Extra Slides (Appendix)</vt:lpstr>
      <vt:lpstr>Cover</vt:lpstr>
      <vt:lpstr>Elevator Pitch</vt:lpstr>
      <vt:lpstr>Market Opportunity</vt:lpstr>
      <vt:lpstr>Market Problem / Current Solutions</vt:lpstr>
      <vt:lpstr>Your Unique Solution / Demo</vt:lpstr>
      <vt:lpstr>Competitive Advantages</vt:lpstr>
      <vt:lpstr>Competitive Matrix</vt:lpstr>
      <vt:lpstr>Customer Traction / Proof of Concept</vt:lpstr>
      <vt:lpstr>Key Revenue Streams</vt:lpstr>
      <vt:lpstr>Profit Model</vt:lpstr>
      <vt:lpstr>Marketing : Customer Acquisition Plan &amp; Costs</vt:lpstr>
      <vt:lpstr>Financial Projections</vt:lpstr>
      <vt:lpstr>Team</vt:lpstr>
      <vt:lpstr>Board / Advisors / Future Hires</vt:lpstr>
      <vt:lpstr>Exit Strategy</vt:lpstr>
      <vt:lpstr>Capital Raise / Valuation / Use of Proceeds</vt:lpstr>
      <vt:lpstr>Angel Investor Valuation Models</vt:lpstr>
      <vt:lpstr>Closing</vt:lpstr>
      <vt:lpstr>Before The Pitch</vt:lpstr>
      <vt:lpstr>How to Pitch Effectively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Jenna</dc:creator>
  <cp:lastModifiedBy>Craig Mullett</cp:lastModifiedBy>
  <cp:revision>293</cp:revision>
  <cp:lastPrinted>2013-05-31T15:31:55Z</cp:lastPrinted>
  <dcterms:created xsi:type="dcterms:W3CDTF">2013-05-27T21:24:51Z</dcterms:created>
  <dcterms:modified xsi:type="dcterms:W3CDTF">2015-03-11T22:39:50Z</dcterms:modified>
</cp:coreProperties>
</file>